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10" r:id="rId3"/>
    <p:sldId id="311" r:id="rId4"/>
    <p:sldId id="259" r:id="rId5"/>
    <p:sldId id="312" r:id="rId6"/>
    <p:sldId id="276" r:id="rId7"/>
    <p:sldId id="280" r:id="rId8"/>
    <p:sldId id="279" r:id="rId9"/>
    <p:sldId id="282" r:id="rId10"/>
    <p:sldId id="291" r:id="rId11"/>
    <p:sldId id="286" r:id="rId12"/>
    <p:sldId id="316" r:id="rId13"/>
    <p:sldId id="292" r:id="rId14"/>
    <p:sldId id="290" r:id="rId15"/>
    <p:sldId id="278" r:id="rId16"/>
    <p:sldId id="283" r:id="rId17"/>
    <p:sldId id="284" r:id="rId18"/>
    <p:sldId id="296" r:id="rId19"/>
    <p:sldId id="302" r:id="rId20"/>
    <p:sldId id="285" r:id="rId21"/>
    <p:sldId id="303" r:id="rId22"/>
    <p:sldId id="304" r:id="rId23"/>
    <p:sldId id="306" r:id="rId24"/>
    <p:sldId id="305" r:id="rId25"/>
    <p:sldId id="298" r:id="rId26"/>
    <p:sldId id="308" r:id="rId27"/>
    <p:sldId id="309" r:id="rId28"/>
    <p:sldId id="307" r:id="rId29"/>
    <p:sldId id="299" r:id="rId30"/>
    <p:sldId id="300" r:id="rId31"/>
    <p:sldId id="301" r:id="rId32"/>
    <p:sldId id="297" r:id="rId33"/>
    <p:sldId id="295" r:id="rId34"/>
    <p:sldId id="315" r:id="rId35"/>
    <p:sldId id="294"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8F8F8"/>
    <a:srgbClr val="830051"/>
    <a:srgbClr val="FF9900"/>
    <a:srgbClr val="E9EBF5"/>
    <a:srgbClr val="003300"/>
    <a:srgbClr val="660033"/>
    <a:srgbClr val="009900"/>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02"/>
      </p:cViewPr>
      <p:guideLst/>
    </p:cSldViewPr>
  </p:slideViewPr>
  <p:notesTextViewPr>
    <p:cViewPr>
      <p:scale>
        <a:sx n="3" d="2"/>
        <a:sy n="3" d="2"/>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6C7C8E-CE56-4A52-8D24-876ECEF3E10A}" type="datetimeFigureOut">
              <a:rPr lang="zh-CN" altLang="en-US" smtClean="0"/>
              <a:t>2024/3/22</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FEA61-51B2-4DA5-8644-136ABAAE10DB}" type="slidenum">
              <a:rPr lang="zh-CN" altLang="en-US" smtClean="0"/>
              <a:t>‹#›</a:t>
            </a:fld>
            <a:endParaRPr lang="zh-CN" altLang="en-US"/>
          </a:p>
        </p:txBody>
      </p:sp>
    </p:spTree>
    <p:extLst>
      <p:ext uri="{BB962C8B-B14F-4D97-AF65-F5344CB8AC3E}">
        <p14:creationId xmlns:p14="http://schemas.microsoft.com/office/powerpoint/2010/main" val="1192820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9BD9-B57B-AEAA-D31C-AD53181520B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7744DBB6-088B-CFEE-6967-8543F5C7C8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3E5E352D-4D93-3934-C712-E1AC55D78652}"/>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5" name="Footer Placeholder 4">
            <a:extLst>
              <a:ext uri="{FF2B5EF4-FFF2-40B4-BE49-F238E27FC236}">
                <a16:creationId xmlns:a16="http://schemas.microsoft.com/office/drawing/2014/main" id="{8962A85A-D794-7A45-4A9A-AD88B9F2D5D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D2C602D-0DB2-D08C-AB6A-5CCF3C297EA2}"/>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372040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D3B1-EAD0-91AD-A742-874155ECFD1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6C583218-E1BF-210E-E8C5-066CFE72F98C}"/>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3488FC5-267B-23BC-DC3D-7F2864B4C6D6}"/>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5" name="Footer Placeholder 4">
            <a:extLst>
              <a:ext uri="{FF2B5EF4-FFF2-40B4-BE49-F238E27FC236}">
                <a16:creationId xmlns:a16="http://schemas.microsoft.com/office/drawing/2014/main" id="{3AA1FBD8-B5A5-78E7-1AE1-B70B8045E47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6024FEF-6938-A12C-C2BE-67676BE21476}"/>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3053919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0F8B79-068D-F1EF-4039-5728D09E1DC1}"/>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415A1C3B-77BB-18A2-9B9B-1CC00BE637E2}"/>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6521EFB-E125-0BEF-0EA1-1932A2B53E5E}"/>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5" name="Footer Placeholder 4">
            <a:extLst>
              <a:ext uri="{FF2B5EF4-FFF2-40B4-BE49-F238E27FC236}">
                <a16:creationId xmlns:a16="http://schemas.microsoft.com/office/drawing/2014/main" id="{B619B413-0BC8-8C28-2B7E-4838CDF4FAB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B56EC83-D46F-3220-EC99-A754B38939F3}"/>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2951389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4AB4-210E-0129-07AE-0DF03E0291E7}"/>
              </a:ext>
            </a:extLst>
          </p:cNvPr>
          <p:cNvSpPr>
            <a:spLocks noGrp="1"/>
          </p:cNvSpPr>
          <p:nvPr>
            <p:ph type="title"/>
          </p:nvPr>
        </p:nvSpPr>
        <p:spPr>
          <a:xfrm>
            <a:off x="838200" y="276061"/>
            <a:ext cx="10515600" cy="1030226"/>
          </a:xfrm>
        </p:spPr>
        <p:txBody>
          <a:bodyPr>
            <a:normAutofit/>
          </a:bodyPr>
          <a:lstStyle>
            <a:lvl1pPr>
              <a:defRPr sz="4000"/>
            </a:lvl1pPr>
          </a:lstStyle>
          <a:p>
            <a:r>
              <a:rPr lang="en-US" altLang="zh-CN" dirty="0"/>
              <a:t>Click to edit Master title style</a:t>
            </a:r>
            <a:endParaRPr lang="zh-CN" altLang="en-US" dirty="0"/>
          </a:p>
        </p:txBody>
      </p:sp>
      <p:sp>
        <p:nvSpPr>
          <p:cNvPr id="3" name="Content Placeholder 2">
            <a:extLst>
              <a:ext uri="{FF2B5EF4-FFF2-40B4-BE49-F238E27FC236}">
                <a16:creationId xmlns:a16="http://schemas.microsoft.com/office/drawing/2014/main" id="{562D5917-49A1-E730-BB71-E03EA548FE19}"/>
              </a:ext>
            </a:extLst>
          </p:cNvPr>
          <p:cNvSpPr>
            <a:spLocks noGrp="1"/>
          </p:cNvSpPr>
          <p:nvPr>
            <p:ph idx="1"/>
          </p:nvPr>
        </p:nvSpPr>
        <p:spPr>
          <a:xfrm>
            <a:off x="838200" y="1579418"/>
            <a:ext cx="10515600" cy="4597545"/>
          </a:xfrm>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Date Placeholder 3">
            <a:extLst>
              <a:ext uri="{FF2B5EF4-FFF2-40B4-BE49-F238E27FC236}">
                <a16:creationId xmlns:a16="http://schemas.microsoft.com/office/drawing/2014/main" id="{4ABD0448-23E6-E506-D714-0A2EDA64C4A1}"/>
              </a:ext>
            </a:extLst>
          </p:cNvPr>
          <p:cNvSpPr>
            <a:spLocks noGrp="1"/>
          </p:cNvSpPr>
          <p:nvPr>
            <p:ph type="dt" sz="half" idx="10"/>
          </p:nvPr>
        </p:nvSpPr>
        <p:spPr/>
        <p:txBody>
          <a:bodyPr/>
          <a:lstStyle>
            <a:lvl1pPr>
              <a:defRPr b="0"/>
            </a:lvl1pPr>
          </a:lstStyle>
          <a:p>
            <a:fld id="{79D55E7F-397C-478A-903C-7BC873A6E5C4}" type="datetimeFigureOut">
              <a:rPr lang="zh-CN" altLang="en-US" smtClean="0"/>
              <a:pPr/>
              <a:t>2024/3/22</a:t>
            </a:fld>
            <a:endParaRPr lang="zh-CN" altLang="en-US" dirty="0"/>
          </a:p>
        </p:txBody>
      </p:sp>
      <p:sp>
        <p:nvSpPr>
          <p:cNvPr id="5" name="Footer Placeholder 4">
            <a:extLst>
              <a:ext uri="{FF2B5EF4-FFF2-40B4-BE49-F238E27FC236}">
                <a16:creationId xmlns:a16="http://schemas.microsoft.com/office/drawing/2014/main" id="{6D6C08FA-A56C-A7DA-1024-050898F41DDA}"/>
              </a:ext>
            </a:extLst>
          </p:cNvPr>
          <p:cNvSpPr>
            <a:spLocks noGrp="1"/>
          </p:cNvSpPr>
          <p:nvPr>
            <p:ph type="ftr" sz="quarter" idx="11"/>
          </p:nvPr>
        </p:nvSpPr>
        <p:spPr/>
        <p:txBody>
          <a:bodyPr/>
          <a:lstStyle/>
          <a:p>
            <a:r>
              <a:rPr lang="en-US" altLang="zh-CN" dirty="0"/>
              <a:t>Medical Data Review and Analysis Hub</a:t>
            </a:r>
            <a:endParaRPr lang="zh-CN" altLang="en-US" dirty="0"/>
          </a:p>
        </p:txBody>
      </p:sp>
      <p:sp>
        <p:nvSpPr>
          <p:cNvPr id="6" name="Slide Number Placeholder 5">
            <a:extLst>
              <a:ext uri="{FF2B5EF4-FFF2-40B4-BE49-F238E27FC236}">
                <a16:creationId xmlns:a16="http://schemas.microsoft.com/office/drawing/2014/main" id="{60702A8C-72C6-C5A8-0EA6-0DA795348E4D}"/>
              </a:ext>
            </a:extLst>
          </p:cNvPr>
          <p:cNvSpPr>
            <a:spLocks noGrp="1"/>
          </p:cNvSpPr>
          <p:nvPr>
            <p:ph type="sldNum" sz="quarter" idx="12"/>
          </p:nvPr>
        </p:nvSpPr>
        <p:spPr/>
        <p:txBody>
          <a:bodyPr/>
          <a:lstStyle/>
          <a:p>
            <a:fld id="{9D1F4884-CAE8-4A54-9B66-C0316DFE2C6B}" type="slidenum">
              <a:rPr lang="zh-CN" altLang="en-US" smtClean="0"/>
              <a:pPr/>
              <a:t>‹#›</a:t>
            </a:fld>
            <a:endParaRPr lang="zh-CN" altLang="en-US" dirty="0"/>
          </a:p>
        </p:txBody>
      </p:sp>
      <p:pic>
        <p:nvPicPr>
          <p:cNvPr id="8" name="Picture 7" descr="A picture containing text, sign, outdoor&#10;&#10;Description automatically generated">
            <a:extLst>
              <a:ext uri="{FF2B5EF4-FFF2-40B4-BE49-F238E27FC236}">
                <a16:creationId xmlns:a16="http://schemas.microsoft.com/office/drawing/2014/main" id="{85C1C0E4-3789-434C-CD6E-FA4F2381AA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01140" y="273944"/>
            <a:ext cx="705320" cy="814185"/>
          </a:xfrm>
          <a:prstGeom prst="rect">
            <a:avLst/>
          </a:prstGeom>
        </p:spPr>
      </p:pic>
    </p:spTree>
    <p:extLst>
      <p:ext uri="{BB962C8B-B14F-4D97-AF65-F5344CB8AC3E}">
        <p14:creationId xmlns:p14="http://schemas.microsoft.com/office/powerpoint/2010/main" val="3345765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1BBC-E1D6-5EBD-3ADC-F8E626E04367}"/>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D301350-77AF-225E-8673-534864E703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F69067C-14C0-52A5-87D1-22654350F04C}"/>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5" name="Footer Placeholder 4">
            <a:extLst>
              <a:ext uri="{FF2B5EF4-FFF2-40B4-BE49-F238E27FC236}">
                <a16:creationId xmlns:a16="http://schemas.microsoft.com/office/drawing/2014/main" id="{0C0EB28F-EE04-3D6E-0C46-D37C86F75DA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ACB42BC-0087-B57C-C1AD-26D195C1C707}"/>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2175007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929F-BCDD-132D-CF38-316001FD52E6}"/>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C0B0829-BC9E-3BDF-8DB9-98BD75DCAA3F}"/>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7D5A396-6CDC-DBB8-5C56-5A99799E8E5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6586C813-0B0B-C531-D524-E20D9AA16559}"/>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6" name="Footer Placeholder 5">
            <a:extLst>
              <a:ext uri="{FF2B5EF4-FFF2-40B4-BE49-F238E27FC236}">
                <a16:creationId xmlns:a16="http://schemas.microsoft.com/office/drawing/2014/main" id="{08105413-ADDE-BB4B-85B8-BAC9B8A21E1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D653C71-7B5B-483D-37D4-44C58348AABB}"/>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4089753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D273A-9E43-7367-87F3-D79E93A0D58B}"/>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92A2436-4326-87BA-484E-22400DC904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9408F21B-716E-ADB5-E833-D68D7B28AC1C}"/>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4D15B69-8B55-0C44-F970-ABDB78B897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D34FE23-49A3-9BBB-1121-736572C209C4}"/>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B928F8D-6048-055E-B7EA-56D123F65DBC}"/>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8" name="Footer Placeholder 7">
            <a:extLst>
              <a:ext uri="{FF2B5EF4-FFF2-40B4-BE49-F238E27FC236}">
                <a16:creationId xmlns:a16="http://schemas.microsoft.com/office/drawing/2014/main" id="{96B761A1-BFA5-354B-669D-4947541F2D98}"/>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99D45E23-1F40-6FDD-607E-085F90AA12CA}"/>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2053592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B8BDA-8233-483D-D161-7F6FD2EA1385}"/>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2999B13-848E-4D22-8355-F10708817735}"/>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4" name="Footer Placeholder 3">
            <a:extLst>
              <a:ext uri="{FF2B5EF4-FFF2-40B4-BE49-F238E27FC236}">
                <a16:creationId xmlns:a16="http://schemas.microsoft.com/office/drawing/2014/main" id="{63F5959D-7739-3026-F906-1B3D32D95A7A}"/>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04A6AE98-FB2E-980C-764C-F4FFCC531E17}"/>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108426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01B6A0-BBA9-280F-E0F4-7C3A0FF109FF}"/>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3" name="Footer Placeholder 2">
            <a:extLst>
              <a:ext uri="{FF2B5EF4-FFF2-40B4-BE49-F238E27FC236}">
                <a16:creationId xmlns:a16="http://schemas.microsoft.com/office/drawing/2014/main" id="{5E5457AA-3187-8820-91D0-D45E1901484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C3D1BB0-FFEA-0D8B-B7B4-F95F00EDEBC9}"/>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128993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6427-DE62-210D-CB36-2242AD9EA184}"/>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5652922-DA20-0C16-D95B-A1E4BBA92E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E5C42936-03C6-A8E4-25BF-A96249856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9DBDA044-3251-BB6E-15D2-2315AF0B0E00}"/>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6" name="Footer Placeholder 5">
            <a:extLst>
              <a:ext uri="{FF2B5EF4-FFF2-40B4-BE49-F238E27FC236}">
                <a16:creationId xmlns:a16="http://schemas.microsoft.com/office/drawing/2014/main" id="{4FBD44C4-A5FB-EA8E-D4D4-BA2A07EF639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6A35195-0BEF-FE34-3ED9-499797102CD7}"/>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2221435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60B8-3471-D78A-C354-5006F96E50D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11C16849-2330-D644-8CDE-A2A8088998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275589F-B774-10FC-AEC7-F8FDC4AD38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B784CEFA-609F-B58F-342D-B00C573521A2}"/>
              </a:ext>
            </a:extLst>
          </p:cNvPr>
          <p:cNvSpPr>
            <a:spLocks noGrp="1"/>
          </p:cNvSpPr>
          <p:nvPr>
            <p:ph type="dt" sz="half" idx="10"/>
          </p:nvPr>
        </p:nvSpPr>
        <p:spPr/>
        <p:txBody>
          <a:bodyPr/>
          <a:lstStyle/>
          <a:p>
            <a:fld id="{79D55E7F-397C-478A-903C-7BC873A6E5C4}" type="datetimeFigureOut">
              <a:rPr lang="zh-CN" altLang="en-US" smtClean="0"/>
              <a:t>2024/3/22</a:t>
            </a:fld>
            <a:endParaRPr lang="zh-CN" altLang="en-US"/>
          </a:p>
        </p:txBody>
      </p:sp>
      <p:sp>
        <p:nvSpPr>
          <p:cNvPr id="6" name="Footer Placeholder 5">
            <a:extLst>
              <a:ext uri="{FF2B5EF4-FFF2-40B4-BE49-F238E27FC236}">
                <a16:creationId xmlns:a16="http://schemas.microsoft.com/office/drawing/2014/main" id="{B142290E-DFED-23C2-FB3A-4A6C94DDA6F5}"/>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E5986F9-D1A5-8FAD-E7B7-9240641FCA95}"/>
              </a:ext>
            </a:extLst>
          </p:cNvPr>
          <p:cNvSpPr>
            <a:spLocks noGrp="1"/>
          </p:cNvSpPr>
          <p:nvPr>
            <p:ph type="sldNum" sz="quarter" idx="12"/>
          </p:nvPr>
        </p:nvSpPr>
        <p:spPr/>
        <p:txBody>
          <a:body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1163915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FE6AD-5622-6676-7F78-5190FCE64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5635EFF-1684-A46B-AB85-FACBB1226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818E9C4-15EE-7E04-3C8F-1971002828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fld id="{79D55E7F-397C-478A-903C-7BC873A6E5C4}" type="datetimeFigureOut">
              <a:rPr lang="zh-CN" altLang="en-US" smtClean="0"/>
              <a:pPr/>
              <a:t>2024/3/22</a:t>
            </a:fld>
            <a:endParaRPr lang="zh-CN" altLang="en-US" dirty="0"/>
          </a:p>
        </p:txBody>
      </p:sp>
      <p:sp>
        <p:nvSpPr>
          <p:cNvPr id="5" name="Footer Placeholder 4">
            <a:extLst>
              <a:ext uri="{FF2B5EF4-FFF2-40B4-BE49-F238E27FC236}">
                <a16:creationId xmlns:a16="http://schemas.microsoft.com/office/drawing/2014/main" id="{431DCFA3-D9A2-6D2C-425A-20C9BBBD98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B8E2A5D8-407A-308E-7C06-5E64500AED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F4884-CAE8-4A54-9B66-C0316DFE2C6B}" type="slidenum">
              <a:rPr lang="zh-CN" altLang="en-US" smtClean="0"/>
              <a:t>‹#›</a:t>
            </a:fld>
            <a:endParaRPr lang="zh-CN" altLang="en-US"/>
          </a:p>
        </p:txBody>
      </p:sp>
    </p:spTree>
    <p:extLst>
      <p:ext uri="{BB962C8B-B14F-4D97-AF65-F5344CB8AC3E}">
        <p14:creationId xmlns:p14="http://schemas.microsoft.com/office/powerpoint/2010/main" val="3654546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rplumber.io/"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flask.palletsprojects.com/en/3.0.x/"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nt.design/components/overview/"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s://tanstack.com/table/lates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plotly.com/javascrip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charts.apache.org/en/index.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283395-955C-2AD8-E48E-044B0335B694}"/>
              </a:ext>
            </a:extLst>
          </p:cNvPr>
          <p:cNvSpPr>
            <a:spLocks noGrp="1"/>
          </p:cNvSpPr>
          <p:nvPr>
            <p:ph type="ctrTitle"/>
          </p:nvPr>
        </p:nvSpPr>
        <p:spPr>
          <a:xfrm>
            <a:off x="1255057" y="4846252"/>
            <a:ext cx="9681882" cy="739880"/>
          </a:xfrm>
        </p:spPr>
        <p:txBody>
          <a:bodyPr anchor="b">
            <a:noAutofit/>
          </a:bodyPr>
          <a:lstStyle/>
          <a:p>
            <a:r>
              <a:rPr lang="en-US" altLang="zh-CN" sz="2800" b="1" dirty="0">
                <a:solidFill>
                  <a:schemeClr val="bg1"/>
                </a:solidFill>
              </a:rPr>
              <a:t>Optimize decision-making efficiency and speed by performing exploratory analysis through the </a:t>
            </a:r>
            <a:r>
              <a:rPr lang="en-US" altLang="zh-CN" sz="2800" b="1" dirty="0" err="1">
                <a:solidFill>
                  <a:schemeClr val="bg1"/>
                </a:solidFill>
              </a:rPr>
              <a:t>MedDRAH</a:t>
            </a:r>
            <a:r>
              <a:rPr lang="en-US" altLang="zh-CN" sz="2800" b="1" dirty="0">
                <a:solidFill>
                  <a:schemeClr val="bg1"/>
                </a:solidFill>
              </a:rPr>
              <a:t> platform</a:t>
            </a:r>
            <a:endParaRPr lang="zh-CN" altLang="en-US" sz="2800" b="1"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6C664FB0-A6B6-518E-180E-D578F148C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086" y="811309"/>
            <a:ext cx="10945825" cy="3748944"/>
          </a:xfrm>
          <a:prstGeom prst="rect">
            <a:avLst/>
          </a:prstGeom>
        </p:spPr>
      </p:pic>
      <p:sp>
        <p:nvSpPr>
          <p:cNvPr id="3" name="TextBox 2">
            <a:extLst>
              <a:ext uri="{FF2B5EF4-FFF2-40B4-BE49-F238E27FC236}">
                <a16:creationId xmlns:a16="http://schemas.microsoft.com/office/drawing/2014/main" id="{47EB8F08-AA74-2D98-50A0-46946C466F99}"/>
              </a:ext>
            </a:extLst>
          </p:cNvPr>
          <p:cNvSpPr txBox="1"/>
          <p:nvPr/>
        </p:nvSpPr>
        <p:spPr>
          <a:xfrm>
            <a:off x="3075709" y="5836299"/>
            <a:ext cx="5266708" cy="646331"/>
          </a:xfrm>
          <a:prstGeom prst="rect">
            <a:avLst/>
          </a:prstGeom>
          <a:noFill/>
        </p:spPr>
        <p:txBody>
          <a:bodyPr wrap="square" rtlCol="0">
            <a:spAutoFit/>
          </a:bodyPr>
          <a:lstStyle/>
          <a:p>
            <a:r>
              <a:rPr lang="en-US" altLang="zh-CN" dirty="0">
                <a:solidFill>
                  <a:schemeClr val="bg1"/>
                </a:solidFill>
              </a:rPr>
              <a:t>Zhiping Yan, </a:t>
            </a:r>
            <a:r>
              <a:rPr lang="en-US" altLang="zh-CN" dirty="0" err="1">
                <a:solidFill>
                  <a:schemeClr val="bg1"/>
                </a:solidFill>
              </a:rPr>
              <a:t>Dizal</a:t>
            </a:r>
            <a:r>
              <a:rPr lang="en-US" altLang="zh-CN" dirty="0">
                <a:solidFill>
                  <a:schemeClr val="bg1"/>
                </a:solidFill>
              </a:rPr>
              <a:t> (Jiangsu) Pharmaceutical Co., Ltd.</a:t>
            </a:r>
          </a:p>
          <a:p>
            <a:endParaRPr lang="zh-CN" altLang="en-US" dirty="0">
              <a:solidFill>
                <a:schemeClr val="bg1"/>
              </a:solidFill>
            </a:endParaRPr>
          </a:p>
        </p:txBody>
      </p:sp>
    </p:spTree>
    <p:extLst>
      <p:ext uri="{BB962C8B-B14F-4D97-AF65-F5344CB8AC3E}">
        <p14:creationId xmlns:p14="http://schemas.microsoft.com/office/powerpoint/2010/main" val="395647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Back End by </a:t>
            </a:r>
            <a:r>
              <a:rPr lang="en-US" altLang="zh-CN" b="1" dirty="0">
                <a:solidFill>
                  <a:srgbClr val="0000FF"/>
                </a:solidFill>
              </a:rPr>
              <a:t>R via Plumber</a:t>
            </a:r>
            <a:endParaRPr lang="zh-CN" altLang="en-US" b="1" dirty="0">
              <a:solidFill>
                <a:srgbClr val="0000FF"/>
              </a:solidFill>
            </a:endParaRPr>
          </a:p>
        </p:txBody>
      </p:sp>
      <p:sp>
        <p:nvSpPr>
          <p:cNvPr id="3" name="TextBox 2">
            <a:extLst>
              <a:ext uri="{FF2B5EF4-FFF2-40B4-BE49-F238E27FC236}">
                <a16:creationId xmlns:a16="http://schemas.microsoft.com/office/drawing/2014/main" id="{F3B4547C-A8B6-F38F-EA88-5F3CEB4CDA44}"/>
              </a:ext>
            </a:extLst>
          </p:cNvPr>
          <p:cNvSpPr txBox="1"/>
          <p:nvPr/>
        </p:nvSpPr>
        <p:spPr>
          <a:xfrm>
            <a:off x="5950857" y="1064184"/>
            <a:ext cx="4415269" cy="2585323"/>
          </a:xfrm>
          <a:prstGeom prst="rect">
            <a:avLst/>
          </a:prstGeom>
          <a:noFill/>
        </p:spPr>
        <p:txBody>
          <a:bodyPr wrap="square">
            <a:spAutoFit/>
          </a:bodyPr>
          <a:lstStyle/>
          <a:p>
            <a:r>
              <a:rPr lang="en-US" b="1" dirty="0">
                <a:solidFill>
                  <a:srgbClr val="0000FF"/>
                </a:solidFill>
              </a:rPr>
              <a:t>Plumber </a:t>
            </a:r>
          </a:p>
          <a:p>
            <a:endParaRPr lang="en-US" sz="1600" dirty="0">
              <a:solidFill>
                <a:schemeClr val="accent1"/>
              </a:solidFill>
            </a:endParaRPr>
          </a:p>
          <a:p>
            <a:r>
              <a:rPr lang="en-US" sz="1600" dirty="0">
                <a:solidFill>
                  <a:schemeClr val="accent1"/>
                </a:solidFill>
              </a:rPr>
              <a:t>Allows you to create a web API by merely decorating your existing R source code with roxygen2-like comments.</a:t>
            </a:r>
          </a:p>
          <a:p>
            <a:endParaRPr lang="en-US" sz="1600" dirty="0">
              <a:solidFill>
                <a:schemeClr val="accent1"/>
              </a:solidFill>
            </a:endParaRPr>
          </a:p>
          <a:p>
            <a:r>
              <a:rPr lang="en-US" sz="1600" dirty="0">
                <a:solidFill>
                  <a:schemeClr val="accent1"/>
                </a:solidFill>
                <a:hlinkClick r:id="rId2"/>
              </a:rPr>
              <a:t>https://www.rplumber.io/</a:t>
            </a:r>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a:p>
            <a:endParaRPr lang="en-US" sz="1600" dirty="0">
              <a:solidFill>
                <a:schemeClr val="accent1"/>
              </a:solidFill>
            </a:endParaRPr>
          </a:p>
        </p:txBody>
      </p:sp>
      <p:pic>
        <p:nvPicPr>
          <p:cNvPr id="12" name="Picture 11">
            <a:extLst>
              <a:ext uri="{FF2B5EF4-FFF2-40B4-BE49-F238E27FC236}">
                <a16:creationId xmlns:a16="http://schemas.microsoft.com/office/drawing/2014/main" id="{89990E64-7AB8-F724-E056-459AAA8470B6}"/>
              </a:ext>
            </a:extLst>
          </p:cNvPr>
          <p:cNvPicPr>
            <a:picLocks noChangeAspect="1"/>
          </p:cNvPicPr>
          <p:nvPr/>
        </p:nvPicPr>
        <p:blipFill>
          <a:blip r:embed="rId3"/>
          <a:stretch>
            <a:fillRect/>
          </a:stretch>
        </p:blipFill>
        <p:spPr>
          <a:xfrm>
            <a:off x="322385" y="1306287"/>
            <a:ext cx="4494484" cy="5328138"/>
          </a:xfrm>
          <a:prstGeom prst="rect">
            <a:avLst/>
          </a:prstGeom>
          <a:ln>
            <a:solidFill>
              <a:schemeClr val="accent1">
                <a:lumMod val="20000"/>
                <a:lumOff val="80000"/>
              </a:schemeClr>
            </a:solidFill>
          </a:ln>
        </p:spPr>
      </p:pic>
      <p:pic>
        <p:nvPicPr>
          <p:cNvPr id="14" name="Picture 13">
            <a:extLst>
              <a:ext uri="{FF2B5EF4-FFF2-40B4-BE49-F238E27FC236}">
                <a16:creationId xmlns:a16="http://schemas.microsoft.com/office/drawing/2014/main" id="{38A18509-1E20-171A-8675-F162BA244A91}"/>
              </a:ext>
            </a:extLst>
          </p:cNvPr>
          <p:cNvPicPr>
            <a:picLocks noChangeAspect="1"/>
          </p:cNvPicPr>
          <p:nvPr/>
        </p:nvPicPr>
        <p:blipFill>
          <a:blip r:embed="rId4"/>
          <a:stretch>
            <a:fillRect/>
          </a:stretch>
        </p:blipFill>
        <p:spPr>
          <a:xfrm>
            <a:off x="5950857" y="3206261"/>
            <a:ext cx="4819650" cy="3048000"/>
          </a:xfrm>
          <a:prstGeom prst="rect">
            <a:avLst/>
          </a:prstGeom>
          <a:ln>
            <a:solidFill>
              <a:schemeClr val="accent1">
                <a:lumMod val="20000"/>
                <a:lumOff val="80000"/>
              </a:schemeClr>
            </a:solidFill>
          </a:ln>
        </p:spPr>
      </p:pic>
    </p:spTree>
    <p:extLst>
      <p:ext uri="{BB962C8B-B14F-4D97-AF65-F5344CB8AC3E}">
        <p14:creationId xmlns:p14="http://schemas.microsoft.com/office/powerpoint/2010/main" val="31491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432BA1C-2027-B665-8A1C-3959BED698D8}"/>
              </a:ext>
            </a:extLst>
          </p:cNvPr>
          <p:cNvSpPr txBox="1"/>
          <p:nvPr/>
        </p:nvSpPr>
        <p:spPr>
          <a:xfrm>
            <a:off x="10691446" y="4974542"/>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Pass Parameter between </a:t>
            </a:r>
            <a:r>
              <a:rPr lang="en-US" altLang="zh-CN" b="1" dirty="0">
                <a:solidFill>
                  <a:srgbClr val="0000FF"/>
                </a:solidFill>
              </a:rPr>
              <a:t>React</a:t>
            </a:r>
            <a:r>
              <a:rPr lang="en-US" altLang="zh-CN" dirty="0"/>
              <a:t> and </a:t>
            </a:r>
            <a:r>
              <a:rPr lang="en-US" altLang="zh-CN" b="1" dirty="0">
                <a:solidFill>
                  <a:srgbClr val="0000FF"/>
                </a:solidFill>
              </a:rPr>
              <a:t>R</a:t>
            </a:r>
            <a:r>
              <a:rPr lang="en-US" altLang="zh-CN" dirty="0"/>
              <a:t> </a:t>
            </a:r>
            <a:endParaRPr lang="zh-CN" altLang="en-US" dirty="0"/>
          </a:p>
        </p:txBody>
      </p:sp>
      <p:pic>
        <p:nvPicPr>
          <p:cNvPr id="9" name="Picture 8">
            <a:extLst>
              <a:ext uri="{FF2B5EF4-FFF2-40B4-BE49-F238E27FC236}">
                <a16:creationId xmlns:a16="http://schemas.microsoft.com/office/drawing/2014/main" id="{CD0A4988-B18B-12EC-C142-30E39F298FD9}"/>
              </a:ext>
            </a:extLst>
          </p:cNvPr>
          <p:cNvPicPr>
            <a:picLocks noChangeAspect="1"/>
          </p:cNvPicPr>
          <p:nvPr/>
        </p:nvPicPr>
        <p:blipFill>
          <a:blip r:embed="rId2"/>
          <a:stretch>
            <a:fillRect/>
          </a:stretch>
        </p:blipFill>
        <p:spPr>
          <a:xfrm>
            <a:off x="183108" y="1278006"/>
            <a:ext cx="8115300" cy="3419475"/>
          </a:xfrm>
          <a:prstGeom prst="rect">
            <a:avLst/>
          </a:prstGeom>
          <a:ln>
            <a:solidFill>
              <a:schemeClr val="accent1">
                <a:lumMod val="20000"/>
                <a:lumOff val="80000"/>
              </a:schemeClr>
            </a:solidFill>
          </a:ln>
        </p:spPr>
      </p:pic>
      <p:pic>
        <p:nvPicPr>
          <p:cNvPr id="3" name="Picture 2">
            <a:extLst>
              <a:ext uri="{FF2B5EF4-FFF2-40B4-BE49-F238E27FC236}">
                <a16:creationId xmlns:a16="http://schemas.microsoft.com/office/drawing/2014/main" id="{CFCF5665-8D1A-6926-DE9A-5128549EA504}"/>
              </a:ext>
            </a:extLst>
          </p:cNvPr>
          <p:cNvPicPr>
            <a:picLocks noChangeAspect="1"/>
          </p:cNvPicPr>
          <p:nvPr/>
        </p:nvPicPr>
        <p:blipFill>
          <a:blip r:embed="rId3"/>
          <a:stretch>
            <a:fillRect/>
          </a:stretch>
        </p:blipFill>
        <p:spPr>
          <a:xfrm>
            <a:off x="5596170" y="1278006"/>
            <a:ext cx="6412722" cy="5551713"/>
          </a:xfrm>
          <a:prstGeom prst="rect">
            <a:avLst/>
          </a:prstGeom>
          <a:ln>
            <a:solidFill>
              <a:schemeClr val="accent1">
                <a:lumMod val="20000"/>
                <a:lumOff val="80000"/>
              </a:schemeClr>
            </a:solidFill>
          </a:ln>
        </p:spPr>
      </p:pic>
      <p:sp>
        <p:nvSpPr>
          <p:cNvPr id="11" name="TextBox 10">
            <a:extLst>
              <a:ext uri="{FF2B5EF4-FFF2-40B4-BE49-F238E27FC236}">
                <a16:creationId xmlns:a16="http://schemas.microsoft.com/office/drawing/2014/main" id="{A3FB1BAC-5AF2-0222-FE44-69BC807C3CF0}"/>
              </a:ext>
            </a:extLst>
          </p:cNvPr>
          <p:cNvSpPr txBox="1"/>
          <p:nvPr/>
        </p:nvSpPr>
        <p:spPr>
          <a:xfrm>
            <a:off x="183108" y="1668544"/>
            <a:ext cx="3992966" cy="1253765"/>
          </a:xfrm>
          <a:prstGeom prst="rect">
            <a:avLst/>
          </a:prstGeom>
          <a:noFill/>
          <a:ln>
            <a:solidFill>
              <a:srgbClr val="FF0000"/>
            </a:solidFill>
          </a:ln>
        </p:spPr>
        <p:txBody>
          <a:bodyPr wrap="square" rtlCol="0">
            <a:spAutoFit/>
          </a:bodyPr>
          <a:lstStyle/>
          <a:p>
            <a:endParaRPr lang="en-US" dirty="0"/>
          </a:p>
        </p:txBody>
      </p:sp>
      <p:sp>
        <p:nvSpPr>
          <p:cNvPr id="12" name="Rectangle 11">
            <a:extLst>
              <a:ext uri="{FF2B5EF4-FFF2-40B4-BE49-F238E27FC236}">
                <a16:creationId xmlns:a16="http://schemas.microsoft.com/office/drawing/2014/main" id="{0282EE0D-F7EC-EAFF-6C43-C7B5B7ADA046}"/>
              </a:ext>
            </a:extLst>
          </p:cNvPr>
          <p:cNvSpPr/>
          <p:nvPr/>
        </p:nvSpPr>
        <p:spPr>
          <a:xfrm>
            <a:off x="5930189" y="4342950"/>
            <a:ext cx="3788315" cy="11847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1AD26EC-586A-1B97-D732-6649F2B5EA70}"/>
              </a:ext>
            </a:extLst>
          </p:cNvPr>
          <p:cNvSpPr txBox="1"/>
          <p:nvPr/>
        </p:nvSpPr>
        <p:spPr>
          <a:xfrm>
            <a:off x="4583069" y="4328149"/>
            <a:ext cx="857839" cy="369332"/>
          </a:xfrm>
          <a:prstGeom prst="rect">
            <a:avLst/>
          </a:prstGeom>
          <a:noFill/>
        </p:spPr>
        <p:txBody>
          <a:bodyPr wrap="square" rtlCol="0">
            <a:spAutoFit/>
          </a:bodyPr>
          <a:lstStyle/>
          <a:p>
            <a:r>
              <a:rPr lang="en-US" b="1" dirty="0">
                <a:solidFill>
                  <a:srgbClr val="0000FF"/>
                </a:solidFill>
              </a:rPr>
              <a:t>React</a:t>
            </a:r>
          </a:p>
        </p:txBody>
      </p:sp>
      <p:sp>
        <p:nvSpPr>
          <p:cNvPr id="14" name="TextBox 13">
            <a:extLst>
              <a:ext uri="{FF2B5EF4-FFF2-40B4-BE49-F238E27FC236}">
                <a16:creationId xmlns:a16="http://schemas.microsoft.com/office/drawing/2014/main" id="{85B40CB7-BB30-D5A4-E107-49283519B2DC}"/>
              </a:ext>
            </a:extLst>
          </p:cNvPr>
          <p:cNvSpPr txBox="1"/>
          <p:nvPr/>
        </p:nvSpPr>
        <p:spPr>
          <a:xfrm>
            <a:off x="11151053" y="6345819"/>
            <a:ext cx="857839" cy="369332"/>
          </a:xfrm>
          <a:prstGeom prst="rect">
            <a:avLst/>
          </a:prstGeom>
          <a:noFill/>
        </p:spPr>
        <p:txBody>
          <a:bodyPr wrap="square" rtlCol="0">
            <a:spAutoFit/>
          </a:bodyPr>
          <a:lstStyle/>
          <a:p>
            <a:r>
              <a:rPr lang="en-US" b="1" dirty="0">
                <a:solidFill>
                  <a:srgbClr val="0000FF"/>
                </a:solidFill>
              </a:rPr>
              <a:t>R</a:t>
            </a:r>
          </a:p>
        </p:txBody>
      </p:sp>
      <p:sp>
        <p:nvSpPr>
          <p:cNvPr id="2" name="Rectangle 1">
            <a:extLst>
              <a:ext uri="{FF2B5EF4-FFF2-40B4-BE49-F238E27FC236}">
                <a16:creationId xmlns:a16="http://schemas.microsoft.com/office/drawing/2014/main" id="{950E46CD-E68F-4F51-C555-B8367BBBA2F4}"/>
              </a:ext>
            </a:extLst>
          </p:cNvPr>
          <p:cNvSpPr/>
          <p:nvPr/>
        </p:nvSpPr>
        <p:spPr>
          <a:xfrm>
            <a:off x="6304161" y="1801009"/>
            <a:ext cx="4375487" cy="177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FB937AD-7E01-B426-9253-1845AF620118}"/>
              </a:ext>
            </a:extLst>
          </p:cNvPr>
          <p:cNvSpPr txBox="1"/>
          <p:nvPr/>
        </p:nvSpPr>
        <p:spPr>
          <a:xfrm>
            <a:off x="9800779" y="3619681"/>
            <a:ext cx="2363375" cy="584775"/>
          </a:xfrm>
          <a:prstGeom prst="rect">
            <a:avLst/>
          </a:prstGeom>
          <a:noFill/>
        </p:spPr>
        <p:txBody>
          <a:bodyPr wrap="square" rtlCol="0">
            <a:spAutoFit/>
          </a:bodyPr>
          <a:lstStyle/>
          <a:p>
            <a:r>
              <a:rPr lang="en-US" altLang="zh-CN" sz="1600" dirty="0">
                <a:solidFill>
                  <a:srgbClr val="0000FF"/>
                </a:solidFill>
              </a:rPr>
              <a:t>R function to create AE overview summary table</a:t>
            </a:r>
            <a:endParaRPr lang="zh-CN" altLang="en-US" sz="1600" dirty="0">
              <a:solidFill>
                <a:srgbClr val="0000FF"/>
              </a:solidFill>
            </a:endParaRPr>
          </a:p>
        </p:txBody>
      </p:sp>
      <p:cxnSp>
        <p:nvCxnSpPr>
          <p:cNvPr id="6" name="Straight Arrow Connector 5">
            <a:extLst>
              <a:ext uri="{FF2B5EF4-FFF2-40B4-BE49-F238E27FC236}">
                <a16:creationId xmlns:a16="http://schemas.microsoft.com/office/drawing/2014/main" id="{C1D9E529-03BF-0EFE-15BA-8F758943E856}"/>
              </a:ext>
            </a:extLst>
          </p:cNvPr>
          <p:cNvCxnSpPr>
            <a:cxnSpLocks/>
          </p:cNvCxnSpPr>
          <p:nvPr/>
        </p:nvCxnSpPr>
        <p:spPr>
          <a:xfrm flipH="1">
            <a:off x="9718504" y="4204456"/>
            <a:ext cx="1002476" cy="5310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DBDA4DE-E915-B60B-70D7-E5C2176531F4}"/>
              </a:ext>
            </a:extLst>
          </p:cNvPr>
          <p:cNvCxnSpPr>
            <a:cxnSpLocks/>
          </p:cNvCxnSpPr>
          <p:nvPr/>
        </p:nvCxnSpPr>
        <p:spPr>
          <a:xfrm flipH="1" flipV="1">
            <a:off x="10229481" y="3309538"/>
            <a:ext cx="548640" cy="338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20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C8FD-AF22-3113-1BDC-81F2B31EA456}"/>
              </a:ext>
            </a:extLst>
          </p:cNvPr>
          <p:cNvSpPr>
            <a:spLocks noGrp="1"/>
          </p:cNvSpPr>
          <p:nvPr>
            <p:ph type="title"/>
          </p:nvPr>
        </p:nvSpPr>
        <p:spPr/>
        <p:txBody>
          <a:bodyPr/>
          <a:lstStyle/>
          <a:p>
            <a:endParaRPr lang="zh-CN" altLang="en-US"/>
          </a:p>
        </p:txBody>
      </p:sp>
      <p:pic>
        <p:nvPicPr>
          <p:cNvPr id="7" name="Picture 6">
            <a:extLst>
              <a:ext uri="{FF2B5EF4-FFF2-40B4-BE49-F238E27FC236}">
                <a16:creationId xmlns:a16="http://schemas.microsoft.com/office/drawing/2014/main" id="{75B0CF7C-18C1-9534-FCAB-BE8EDAA6752A}"/>
              </a:ext>
            </a:extLst>
          </p:cNvPr>
          <p:cNvPicPr>
            <a:picLocks noChangeAspect="1"/>
          </p:cNvPicPr>
          <p:nvPr/>
        </p:nvPicPr>
        <p:blipFill>
          <a:blip r:embed="rId2"/>
          <a:stretch>
            <a:fillRect/>
          </a:stretch>
        </p:blipFill>
        <p:spPr>
          <a:xfrm>
            <a:off x="4087193" y="46564"/>
            <a:ext cx="4111816" cy="6811436"/>
          </a:xfrm>
          <a:prstGeom prst="rect">
            <a:avLst/>
          </a:prstGeom>
        </p:spPr>
      </p:pic>
      <p:pic>
        <p:nvPicPr>
          <p:cNvPr id="9" name="Picture 8">
            <a:extLst>
              <a:ext uri="{FF2B5EF4-FFF2-40B4-BE49-F238E27FC236}">
                <a16:creationId xmlns:a16="http://schemas.microsoft.com/office/drawing/2014/main" id="{4B1D0016-6A01-6A8B-BB2F-748E17BD8A4F}"/>
              </a:ext>
            </a:extLst>
          </p:cNvPr>
          <p:cNvPicPr>
            <a:picLocks noChangeAspect="1"/>
          </p:cNvPicPr>
          <p:nvPr/>
        </p:nvPicPr>
        <p:blipFill>
          <a:blip r:embed="rId3"/>
          <a:stretch>
            <a:fillRect/>
          </a:stretch>
        </p:blipFill>
        <p:spPr>
          <a:xfrm>
            <a:off x="8201002" y="23282"/>
            <a:ext cx="3990998" cy="6858000"/>
          </a:xfrm>
          <a:prstGeom prst="rect">
            <a:avLst/>
          </a:prstGeom>
        </p:spPr>
      </p:pic>
      <p:pic>
        <p:nvPicPr>
          <p:cNvPr id="13" name="Content Placeholder 12">
            <a:extLst>
              <a:ext uri="{FF2B5EF4-FFF2-40B4-BE49-F238E27FC236}">
                <a16:creationId xmlns:a16="http://schemas.microsoft.com/office/drawing/2014/main" id="{1408AC81-25D7-0AAA-8EE5-772C47B698D5}"/>
              </a:ext>
            </a:extLst>
          </p:cNvPr>
          <p:cNvPicPr>
            <a:picLocks noGrp="1" noChangeAspect="1"/>
          </p:cNvPicPr>
          <p:nvPr>
            <p:ph idx="1"/>
          </p:nvPr>
        </p:nvPicPr>
        <p:blipFill>
          <a:blip r:embed="rId4"/>
          <a:stretch>
            <a:fillRect/>
          </a:stretch>
        </p:blipFill>
        <p:spPr>
          <a:xfrm>
            <a:off x="0" y="-6532"/>
            <a:ext cx="4085200" cy="6871831"/>
          </a:xfrm>
        </p:spPr>
      </p:pic>
    </p:spTree>
    <p:extLst>
      <p:ext uri="{BB962C8B-B14F-4D97-AF65-F5344CB8AC3E}">
        <p14:creationId xmlns:p14="http://schemas.microsoft.com/office/powerpoint/2010/main" val="74160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Back End by </a:t>
            </a:r>
            <a:r>
              <a:rPr lang="en-US" altLang="zh-CN" b="1" dirty="0">
                <a:solidFill>
                  <a:srgbClr val="0000FF"/>
                </a:solidFill>
              </a:rPr>
              <a:t>Python via Flask</a:t>
            </a:r>
            <a:endParaRPr lang="zh-CN" altLang="en-US" dirty="0"/>
          </a:p>
        </p:txBody>
      </p:sp>
      <p:sp>
        <p:nvSpPr>
          <p:cNvPr id="5" name="TextBox 4">
            <a:extLst>
              <a:ext uri="{FF2B5EF4-FFF2-40B4-BE49-F238E27FC236}">
                <a16:creationId xmlns:a16="http://schemas.microsoft.com/office/drawing/2014/main" id="{0170707B-E5CE-B339-977B-86D1A6DC08A5}"/>
              </a:ext>
            </a:extLst>
          </p:cNvPr>
          <p:cNvSpPr txBox="1"/>
          <p:nvPr/>
        </p:nvSpPr>
        <p:spPr>
          <a:xfrm>
            <a:off x="6238215" y="655010"/>
            <a:ext cx="4827464" cy="1846659"/>
          </a:xfrm>
          <a:prstGeom prst="rect">
            <a:avLst/>
          </a:prstGeom>
          <a:noFill/>
        </p:spPr>
        <p:txBody>
          <a:bodyPr wrap="square">
            <a:spAutoFit/>
          </a:bodyPr>
          <a:lstStyle/>
          <a:p>
            <a:r>
              <a:rPr lang="en-US" b="1" dirty="0">
                <a:solidFill>
                  <a:srgbClr val="0000FF"/>
                </a:solidFill>
              </a:rPr>
              <a:t>                                                               Flask </a:t>
            </a:r>
          </a:p>
          <a:p>
            <a:endParaRPr lang="en-US" sz="1600" dirty="0">
              <a:solidFill>
                <a:schemeClr val="accent1"/>
              </a:solidFill>
            </a:endParaRPr>
          </a:p>
          <a:p>
            <a:r>
              <a:rPr lang="en-US" sz="1600" dirty="0">
                <a:solidFill>
                  <a:schemeClr val="accent1"/>
                </a:solidFill>
              </a:rPr>
              <a:t>a lightweight WSGI web application framework. It is designed to make getting started quick and easy, with the ability to scale up to complex applications. </a:t>
            </a:r>
          </a:p>
          <a:p>
            <a:endParaRPr lang="en-US" sz="1600" dirty="0">
              <a:solidFill>
                <a:schemeClr val="accent1"/>
              </a:solidFill>
            </a:endParaRPr>
          </a:p>
          <a:p>
            <a:r>
              <a:rPr lang="en-US" sz="1600" dirty="0">
                <a:hlinkClick r:id="rId2"/>
              </a:rPr>
              <a:t>https://flask.palletsprojects.com/en/3.0.x/</a:t>
            </a:r>
            <a:endParaRPr lang="en-US" sz="1600" dirty="0"/>
          </a:p>
        </p:txBody>
      </p:sp>
      <p:pic>
        <p:nvPicPr>
          <p:cNvPr id="13" name="Picture 12">
            <a:extLst>
              <a:ext uri="{FF2B5EF4-FFF2-40B4-BE49-F238E27FC236}">
                <a16:creationId xmlns:a16="http://schemas.microsoft.com/office/drawing/2014/main" id="{325ED227-DD67-CFCF-43C7-1F69C3494F42}"/>
              </a:ext>
            </a:extLst>
          </p:cNvPr>
          <p:cNvPicPr>
            <a:picLocks noChangeAspect="1"/>
          </p:cNvPicPr>
          <p:nvPr/>
        </p:nvPicPr>
        <p:blipFill>
          <a:blip r:embed="rId3"/>
          <a:stretch>
            <a:fillRect/>
          </a:stretch>
        </p:blipFill>
        <p:spPr>
          <a:xfrm>
            <a:off x="6288549" y="2580690"/>
            <a:ext cx="4025397" cy="4137421"/>
          </a:xfrm>
          <a:prstGeom prst="rect">
            <a:avLst/>
          </a:prstGeom>
        </p:spPr>
      </p:pic>
      <p:pic>
        <p:nvPicPr>
          <p:cNvPr id="3" name="Picture 2">
            <a:extLst>
              <a:ext uri="{FF2B5EF4-FFF2-40B4-BE49-F238E27FC236}">
                <a16:creationId xmlns:a16="http://schemas.microsoft.com/office/drawing/2014/main" id="{20C03DAB-8C53-1DC8-82DC-BF6593DA2445}"/>
              </a:ext>
            </a:extLst>
          </p:cNvPr>
          <p:cNvPicPr>
            <a:picLocks noChangeAspect="1"/>
          </p:cNvPicPr>
          <p:nvPr/>
        </p:nvPicPr>
        <p:blipFill>
          <a:blip r:embed="rId4"/>
          <a:stretch>
            <a:fillRect/>
          </a:stretch>
        </p:blipFill>
        <p:spPr>
          <a:xfrm>
            <a:off x="322385" y="1203183"/>
            <a:ext cx="5309261" cy="5514928"/>
          </a:xfrm>
          <a:prstGeom prst="rect">
            <a:avLst/>
          </a:prstGeom>
        </p:spPr>
      </p:pic>
    </p:spTree>
    <p:extLst>
      <p:ext uri="{BB962C8B-B14F-4D97-AF65-F5344CB8AC3E}">
        <p14:creationId xmlns:p14="http://schemas.microsoft.com/office/powerpoint/2010/main" val="3726440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D177A4-E273-DAE4-ACD8-5C8FC4295165}"/>
              </a:ext>
            </a:extLst>
          </p:cNvPr>
          <p:cNvPicPr>
            <a:picLocks noChangeAspect="1"/>
          </p:cNvPicPr>
          <p:nvPr/>
        </p:nvPicPr>
        <p:blipFill>
          <a:blip r:embed="rId2"/>
          <a:stretch>
            <a:fillRect/>
          </a:stretch>
        </p:blipFill>
        <p:spPr>
          <a:xfrm>
            <a:off x="68808" y="1668544"/>
            <a:ext cx="5372100" cy="3505200"/>
          </a:xfrm>
          <a:prstGeom prst="rect">
            <a:avLst/>
          </a:prstGeom>
          <a:ln>
            <a:solidFill>
              <a:schemeClr val="accent1">
                <a:lumMod val="20000"/>
                <a:lumOff val="80000"/>
              </a:schemeClr>
            </a:solidFill>
          </a:ln>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4974542"/>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Pass Parameter between </a:t>
            </a:r>
            <a:r>
              <a:rPr lang="en-US" altLang="zh-CN" b="1" dirty="0">
                <a:solidFill>
                  <a:srgbClr val="0000FF"/>
                </a:solidFill>
              </a:rPr>
              <a:t>React</a:t>
            </a:r>
            <a:r>
              <a:rPr lang="en-US" altLang="zh-CN" dirty="0"/>
              <a:t> and </a:t>
            </a:r>
            <a:r>
              <a:rPr lang="en-US" altLang="zh-CN" b="1" dirty="0">
                <a:solidFill>
                  <a:srgbClr val="0000FF"/>
                </a:solidFill>
              </a:rPr>
              <a:t>Python</a:t>
            </a:r>
            <a:r>
              <a:rPr lang="en-US" altLang="zh-CN" dirty="0"/>
              <a:t> </a:t>
            </a:r>
            <a:endParaRPr lang="zh-CN" altLang="en-US" dirty="0"/>
          </a:p>
        </p:txBody>
      </p:sp>
      <p:pic>
        <p:nvPicPr>
          <p:cNvPr id="6" name="Picture 5">
            <a:extLst>
              <a:ext uri="{FF2B5EF4-FFF2-40B4-BE49-F238E27FC236}">
                <a16:creationId xmlns:a16="http://schemas.microsoft.com/office/drawing/2014/main" id="{FD25374C-918A-257C-96EE-DBF0B111A8C0}"/>
              </a:ext>
            </a:extLst>
          </p:cNvPr>
          <p:cNvPicPr>
            <a:picLocks noChangeAspect="1"/>
          </p:cNvPicPr>
          <p:nvPr/>
        </p:nvPicPr>
        <p:blipFill>
          <a:blip r:embed="rId3"/>
          <a:stretch>
            <a:fillRect/>
          </a:stretch>
        </p:blipFill>
        <p:spPr>
          <a:xfrm>
            <a:off x="5486400" y="1668544"/>
            <a:ext cx="6636792" cy="3305175"/>
          </a:xfrm>
          <a:prstGeom prst="rect">
            <a:avLst/>
          </a:prstGeom>
          <a:ln>
            <a:solidFill>
              <a:schemeClr val="accent1">
                <a:lumMod val="20000"/>
                <a:lumOff val="80000"/>
              </a:schemeClr>
            </a:solidFill>
          </a:ln>
        </p:spPr>
      </p:pic>
      <p:sp>
        <p:nvSpPr>
          <p:cNvPr id="10" name="TextBox 9">
            <a:extLst>
              <a:ext uri="{FF2B5EF4-FFF2-40B4-BE49-F238E27FC236}">
                <a16:creationId xmlns:a16="http://schemas.microsoft.com/office/drawing/2014/main" id="{65FC6442-FA6E-FFEB-72A9-4A6F6D30CBB4}"/>
              </a:ext>
            </a:extLst>
          </p:cNvPr>
          <p:cNvSpPr txBox="1"/>
          <p:nvPr/>
        </p:nvSpPr>
        <p:spPr>
          <a:xfrm>
            <a:off x="211388" y="1885361"/>
            <a:ext cx="3945832" cy="471340"/>
          </a:xfrm>
          <a:prstGeom prst="rect">
            <a:avLst/>
          </a:prstGeom>
          <a:noFill/>
          <a:ln>
            <a:solidFill>
              <a:srgbClr val="FF0000"/>
            </a:solidFill>
          </a:ln>
        </p:spPr>
        <p:txBody>
          <a:bodyPr wrap="square" rtlCol="0">
            <a:spAutoFit/>
          </a:bodyPr>
          <a:lstStyle/>
          <a:p>
            <a:endParaRPr lang="en-US" dirty="0"/>
          </a:p>
        </p:txBody>
      </p:sp>
      <p:sp>
        <p:nvSpPr>
          <p:cNvPr id="15" name="TextBox 14">
            <a:extLst>
              <a:ext uri="{FF2B5EF4-FFF2-40B4-BE49-F238E27FC236}">
                <a16:creationId xmlns:a16="http://schemas.microsoft.com/office/drawing/2014/main" id="{9ABACA17-58CA-A355-AB89-784DA4E2BCA6}"/>
              </a:ext>
            </a:extLst>
          </p:cNvPr>
          <p:cNvSpPr txBox="1"/>
          <p:nvPr/>
        </p:nvSpPr>
        <p:spPr>
          <a:xfrm>
            <a:off x="5750351" y="2698770"/>
            <a:ext cx="2799760" cy="176405"/>
          </a:xfrm>
          <a:prstGeom prst="rect">
            <a:avLst/>
          </a:prstGeom>
          <a:noFill/>
          <a:ln>
            <a:solidFill>
              <a:srgbClr val="FF0000"/>
            </a:solidFill>
          </a:ln>
        </p:spPr>
        <p:txBody>
          <a:bodyPr vert="eaVert" wrap="square" rtlCol="0">
            <a:spAutoFit/>
          </a:bodyPr>
          <a:lstStyle/>
          <a:p>
            <a:endParaRPr lang="en-US" dirty="0"/>
          </a:p>
        </p:txBody>
      </p:sp>
      <p:sp>
        <p:nvSpPr>
          <p:cNvPr id="16" name="TextBox 15">
            <a:extLst>
              <a:ext uri="{FF2B5EF4-FFF2-40B4-BE49-F238E27FC236}">
                <a16:creationId xmlns:a16="http://schemas.microsoft.com/office/drawing/2014/main" id="{F65716B3-FA57-4F60-DCB8-21B0696DE3D0}"/>
              </a:ext>
            </a:extLst>
          </p:cNvPr>
          <p:cNvSpPr txBox="1"/>
          <p:nvPr/>
        </p:nvSpPr>
        <p:spPr>
          <a:xfrm>
            <a:off x="4469947" y="4789053"/>
            <a:ext cx="857839" cy="369332"/>
          </a:xfrm>
          <a:prstGeom prst="rect">
            <a:avLst/>
          </a:prstGeom>
          <a:noFill/>
        </p:spPr>
        <p:txBody>
          <a:bodyPr wrap="square" rtlCol="0">
            <a:spAutoFit/>
          </a:bodyPr>
          <a:lstStyle/>
          <a:p>
            <a:r>
              <a:rPr lang="en-US" b="1" dirty="0">
                <a:solidFill>
                  <a:srgbClr val="0000FF"/>
                </a:solidFill>
              </a:rPr>
              <a:t>React</a:t>
            </a:r>
          </a:p>
        </p:txBody>
      </p:sp>
      <p:sp>
        <p:nvSpPr>
          <p:cNvPr id="17" name="TextBox 16">
            <a:extLst>
              <a:ext uri="{FF2B5EF4-FFF2-40B4-BE49-F238E27FC236}">
                <a16:creationId xmlns:a16="http://schemas.microsoft.com/office/drawing/2014/main" id="{15E717F3-8DFD-CDFA-FBD3-316D0F76131C}"/>
              </a:ext>
            </a:extLst>
          </p:cNvPr>
          <p:cNvSpPr txBox="1"/>
          <p:nvPr/>
        </p:nvSpPr>
        <p:spPr>
          <a:xfrm>
            <a:off x="11192942" y="4604387"/>
            <a:ext cx="1178168" cy="369332"/>
          </a:xfrm>
          <a:prstGeom prst="rect">
            <a:avLst/>
          </a:prstGeom>
          <a:noFill/>
        </p:spPr>
        <p:txBody>
          <a:bodyPr wrap="square" rtlCol="0">
            <a:spAutoFit/>
          </a:bodyPr>
          <a:lstStyle/>
          <a:p>
            <a:r>
              <a:rPr lang="en-US" b="1" dirty="0">
                <a:solidFill>
                  <a:srgbClr val="0000FF"/>
                </a:solidFill>
              </a:rPr>
              <a:t>Python</a:t>
            </a:r>
          </a:p>
        </p:txBody>
      </p:sp>
    </p:spTree>
    <p:extLst>
      <p:ext uri="{BB962C8B-B14F-4D97-AF65-F5344CB8AC3E}">
        <p14:creationId xmlns:p14="http://schemas.microsoft.com/office/powerpoint/2010/main" val="3569653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able&#10;&#10;Description automatically generated">
            <a:extLst>
              <a:ext uri="{FF2B5EF4-FFF2-40B4-BE49-F238E27FC236}">
                <a16:creationId xmlns:a16="http://schemas.microsoft.com/office/drawing/2014/main" id="{B7988F81-9376-F906-CDBA-93C59AE0E5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85" y="1210145"/>
            <a:ext cx="10629310" cy="5348263"/>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Component </a:t>
            </a:r>
            <a:endParaRPr lang="zh-CN" altLang="en-US" dirty="0"/>
          </a:p>
        </p:txBody>
      </p:sp>
      <p:sp>
        <p:nvSpPr>
          <p:cNvPr id="43" name="TextBox 42">
            <a:extLst>
              <a:ext uri="{FF2B5EF4-FFF2-40B4-BE49-F238E27FC236}">
                <a16:creationId xmlns:a16="http://schemas.microsoft.com/office/drawing/2014/main" id="{150BE1A7-58D1-22FC-B225-22A3B00899AE}"/>
              </a:ext>
            </a:extLst>
          </p:cNvPr>
          <p:cNvSpPr txBox="1"/>
          <p:nvPr/>
        </p:nvSpPr>
        <p:spPr>
          <a:xfrm>
            <a:off x="6619874" y="2705100"/>
            <a:ext cx="4071571" cy="1846659"/>
          </a:xfrm>
          <a:prstGeom prst="rect">
            <a:avLst/>
          </a:prstGeom>
          <a:noFill/>
        </p:spPr>
        <p:txBody>
          <a:bodyPr wrap="square" rtlCol="0">
            <a:spAutoFit/>
          </a:bodyPr>
          <a:lstStyle/>
          <a:p>
            <a:r>
              <a:rPr lang="en-US" b="1" dirty="0" err="1">
                <a:solidFill>
                  <a:srgbClr val="0000FF"/>
                </a:solidFill>
              </a:rPr>
              <a:t>antd</a:t>
            </a:r>
            <a:endParaRPr lang="en-US" b="1" dirty="0">
              <a:solidFill>
                <a:srgbClr val="0000FF"/>
              </a:solidFill>
            </a:endParaRPr>
          </a:p>
          <a:p>
            <a:r>
              <a:rPr lang="en-US" sz="1600" i="0" dirty="0">
                <a:solidFill>
                  <a:schemeClr val="accent1"/>
                </a:solidFill>
                <a:effectLst/>
              </a:rPr>
              <a:t>provides plenty of UI components to enrich your web applications, and we will improve components experience consistently</a:t>
            </a:r>
          </a:p>
          <a:p>
            <a:endParaRPr lang="en-US" sz="1600" i="0" dirty="0">
              <a:solidFill>
                <a:schemeClr val="accent1"/>
              </a:solidFill>
              <a:effectLst/>
            </a:endParaRPr>
          </a:p>
          <a:p>
            <a:r>
              <a:rPr lang="en-US" sz="1600" dirty="0">
                <a:solidFill>
                  <a:schemeClr val="accent1"/>
                </a:solidFill>
                <a:hlinkClick r:id="rId3"/>
              </a:rPr>
              <a:t>https://ant.design/components/overview/</a:t>
            </a:r>
            <a:endParaRPr lang="en-US" sz="1600" dirty="0">
              <a:solidFill>
                <a:schemeClr val="accent1"/>
              </a:solidFill>
            </a:endParaRPr>
          </a:p>
          <a:p>
            <a:endParaRPr lang="en-US" sz="1600" dirty="0">
              <a:solidFill>
                <a:schemeClr val="accent1"/>
              </a:solidFill>
            </a:endParaRPr>
          </a:p>
        </p:txBody>
      </p:sp>
      <p:cxnSp>
        <p:nvCxnSpPr>
          <p:cNvPr id="45" name="Straight Arrow Connector 44">
            <a:extLst>
              <a:ext uri="{FF2B5EF4-FFF2-40B4-BE49-F238E27FC236}">
                <a16:creationId xmlns:a16="http://schemas.microsoft.com/office/drawing/2014/main" id="{EAACB4E3-975A-91A9-1513-C65F5828A80B}"/>
              </a:ext>
            </a:extLst>
          </p:cNvPr>
          <p:cNvCxnSpPr/>
          <p:nvPr/>
        </p:nvCxnSpPr>
        <p:spPr>
          <a:xfrm>
            <a:off x="4364610" y="2705100"/>
            <a:ext cx="2255264" cy="24549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5806A47-893E-458A-3389-EDC0ACE14B98}"/>
              </a:ext>
            </a:extLst>
          </p:cNvPr>
          <p:cNvCxnSpPr>
            <a:cxnSpLocks/>
          </p:cNvCxnSpPr>
          <p:nvPr/>
        </p:nvCxnSpPr>
        <p:spPr>
          <a:xfrm flipV="1">
            <a:off x="3478491" y="3072746"/>
            <a:ext cx="3120550" cy="192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686A66-0008-BE0E-02EB-AFC611C5CCB6}"/>
              </a:ext>
            </a:extLst>
          </p:cNvPr>
          <p:cNvCxnSpPr>
            <a:cxnSpLocks/>
          </p:cNvCxnSpPr>
          <p:nvPr/>
        </p:nvCxnSpPr>
        <p:spPr>
          <a:xfrm flipV="1">
            <a:off x="2364426" y="3148161"/>
            <a:ext cx="4234615" cy="10558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C6DFC0-53D4-5B7D-C096-34388028EC43}"/>
              </a:ext>
            </a:extLst>
          </p:cNvPr>
          <p:cNvCxnSpPr/>
          <p:nvPr/>
        </p:nvCxnSpPr>
        <p:spPr>
          <a:xfrm>
            <a:off x="961812" y="2582944"/>
            <a:ext cx="5637229" cy="433633"/>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49E3CA9-C9B8-B93A-2B74-AADA9FE98B87}"/>
              </a:ext>
            </a:extLst>
          </p:cNvPr>
          <p:cNvSpPr txBox="1"/>
          <p:nvPr/>
        </p:nvSpPr>
        <p:spPr>
          <a:xfrm>
            <a:off x="6640707" y="4523141"/>
            <a:ext cx="4071571" cy="1846659"/>
          </a:xfrm>
          <a:prstGeom prst="rect">
            <a:avLst/>
          </a:prstGeom>
          <a:noFill/>
        </p:spPr>
        <p:txBody>
          <a:bodyPr wrap="square" rtlCol="0">
            <a:spAutoFit/>
          </a:bodyPr>
          <a:lstStyle/>
          <a:p>
            <a:r>
              <a:rPr lang="en-US" b="1" dirty="0">
                <a:solidFill>
                  <a:srgbClr val="0000FF"/>
                </a:solidFill>
              </a:rPr>
              <a:t>react-table</a:t>
            </a:r>
          </a:p>
          <a:p>
            <a:r>
              <a:rPr lang="en-US" sz="1600" dirty="0">
                <a:solidFill>
                  <a:schemeClr val="accent1"/>
                </a:solidFill>
              </a:rPr>
              <a:t>supercharge your tables from scratch while retaining 100% control over markup and styles</a:t>
            </a:r>
          </a:p>
          <a:p>
            <a:endParaRPr lang="en-US" sz="1600" dirty="0">
              <a:solidFill>
                <a:schemeClr val="accent1"/>
              </a:solidFill>
            </a:endParaRPr>
          </a:p>
          <a:p>
            <a:r>
              <a:rPr lang="en-US" sz="1600" dirty="0">
                <a:solidFill>
                  <a:schemeClr val="accent1"/>
                </a:solidFill>
                <a:hlinkClick r:id="rId4"/>
              </a:rPr>
              <a:t>https://tanstack.com/table/latest</a:t>
            </a:r>
            <a:endParaRPr lang="en-US" sz="1600" dirty="0">
              <a:solidFill>
                <a:schemeClr val="accent1"/>
              </a:solidFill>
            </a:endParaRPr>
          </a:p>
          <a:p>
            <a:endParaRPr lang="en-US" sz="1600" dirty="0">
              <a:solidFill>
                <a:schemeClr val="accent1"/>
              </a:solidFill>
            </a:endParaRPr>
          </a:p>
        </p:txBody>
      </p:sp>
      <p:cxnSp>
        <p:nvCxnSpPr>
          <p:cNvPr id="56" name="Straight Arrow Connector 55">
            <a:extLst>
              <a:ext uri="{FF2B5EF4-FFF2-40B4-BE49-F238E27FC236}">
                <a16:creationId xmlns:a16="http://schemas.microsoft.com/office/drawing/2014/main" id="{EAF3DA1B-9060-1366-E116-0680EF9E95B0}"/>
              </a:ext>
            </a:extLst>
          </p:cNvPr>
          <p:cNvCxnSpPr/>
          <p:nvPr/>
        </p:nvCxnSpPr>
        <p:spPr>
          <a:xfrm flipV="1">
            <a:off x="5231925" y="5076491"/>
            <a:ext cx="1339144" cy="3153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138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9F6BB6A7-4CA5-FF33-914B-2F38CB4906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22" y="1315828"/>
            <a:ext cx="10623768" cy="5395874"/>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a:t>
            </a:r>
            <a:r>
              <a:rPr lang="en-US" altLang="zh-CN" dirty="0"/>
              <a:t> - Component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8289284" y="3271937"/>
            <a:ext cx="3740530" cy="1846659"/>
          </a:xfrm>
          <a:prstGeom prst="rect">
            <a:avLst/>
          </a:prstGeom>
          <a:noFill/>
        </p:spPr>
        <p:txBody>
          <a:bodyPr wrap="square" rtlCol="0">
            <a:spAutoFit/>
          </a:bodyPr>
          <a:lstStyle/>
          <a:p>
            <a:r>
              <a:rPr lang="en-US" b="1" dirty="0" err="1">
                <a:solidFill>
                  <a:srgbClr val="0000FF"/>
                </a:solidFill>
              </a:rPr>
              <a:t>plotly</a:t>
            </a:r>
            <a:endParaRPr lang="en-US" b="1" dirty="0">
              <a:solidFill>
                <a:srgbClr val="0000FF"/>
              </a:solidFill>
            </a:endParaRPr>
          </a:p>
          <a:p>
            <a:r>
              <a:rPr lang="en-US" sz="1600" dirty="0">
                <a:solidFill>
                  <a:schemeClr val="accent1"/>
                </a:solidFill>
              </a:rPr>
              <a:t>a high-level, declarative charting library. plotly.js ships with over 40 chart types, including 3D charts, statistical graphs, and SVG maps</a:t>
            </a:r>
          </a:p>
          <a:p>
            <a:endParaRPr lang="en-US" sz="1600" dirty="0">
              <a:solidFill>
                <a:schemeClr val="accent1"/>
              </a:solidFill>
            </a:endParaRPr>
          </a:p>
          <a:p>
            <a:r>
              <a:rPr lang="en-US" sz="1600" dirty="0">
                <a:hlinkClick r:id="rId3"/>
              </a:rPr>
              <a:t>https://plotly.com/javascript/</a:t>
            </a:r>
            <a:endParaRPr lang="en-US" sz="1600" dirty="0"/>
          </a:p>
        </p:txBody>
      </p:sp>
      <p:cxnSp>
        <p:nvCxnSpPr>
          <p:cNvPr id="13" name="Straight Arrow Connector 12">
            <a:extLst>
              <a:ext uri="{FF2B5EF4-FFF2-40B4-BE49-F238E27FC236}">
                <a16:creationId xmlns:a16="http://schemas.microsoft.com/office/drawing/2014/main" id="{00FAD968-426B-F5CC-E798-1576A2A5A2BC}"/>
              </a:ext>
            </a:extLst>
          </p:cNvPr>
          <p:cNvCxnSpPr/>
          <p:nvPr/>
        </p:nvCxnSpPr>
        <p:spPr>
          <a:xfrm flipV="1">
            <a:off x="6795082" y="4195266"/>
            <a:ext cx="1339144" cy="31539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8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79A084B2-8F92-4E5F-40D1-83D6E1AFB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22" y="1262823"/>
            <a:ext cx="10609914" cy="5467057"/>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a:t>
            </a:r>
            <a:r>
              <a:rPr lang="en-US" altLang="zh-CN" dirty="0"/>
              <a:t> - Component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2710604" y="5479018"/>
            <a:ext cx="7414907" cy="1107996"/>
          </a:xfrm>
          <a:prstGeom prst="rect">
            <a:avLst/>
          </a:prstGeom>
          <a:noFill/>
        </p:spPr>
        <p:txBody>
          <a:bodyPr wrap="square" rtlCol="0">
            <a:spAutoFit/>
          </a:bodyPr>
          <a:lstStyle/>
          <a:p>
            <a:r>
              <a:rPr lang="en-US" b="1" dirty="0" err="1">
                <a:solidFill>
                  <a:srgbClr val="0000FF"/>
                </a:solidFill>
              </a:rPr>
              <a:t>echarts</a:t>
            </a:r>
            <a:endParaRPr lang="en-US" b="1" dirty="0">
              <a:solidFill>
                <a:srgbClr val="0000FF"/>
              </a:solidFill>
            </a:endParaRPr>
          </a:p>
          <a:p>
            <a:r>
              <a:rPr lang="en-US" sz="1600" dirty="0">
                <a:solidFill>
                  <a:schemeClr val="accent1"/>
                </a:solidFill>
              </a:rPr>
              <a:t>another open source JavaScript visualization library</a:t>
            </a:r>
          </a:p>
          <a:p>
            <a:br>
              <a:rPr lang="en-US" sz="1600" dirty="0"/>
            </a:br>
            <a:r>
              <a:rPr lang="en-US" sz="1600" dirty="0">
                <a:solidFill>
                  <a:schemeClr val="accent1"/>
                </a:solidFill>
                <a:hlinkClick r:id="rId3"/>
              </a:rPr>
              <a:t>https://echarts.apache.org/en/index.html</a:t>
            </a:r>
            <a:endParaRPr lang="en-US" sz="1600" dirty="0">
              <a:solidFill>
                <a:schemeClr val="accent1"/>
              </a:solidFill>
            </a:endParaRPr>
          </a:p>
        </p:txBody>
      </p:sp>
      <p:cxnSp>
        <p:nvCxnSpPr>
          <p:cNvPr id="13" name="Straight Arrow Connector 12">
            <a:extLst>
              <a:ext uri="{FF2B5EF4-FFF2-40B4-BE49-F238E27FC236}">
                <a16:creationId xmlns:a16="http://schemas.microsoft.com/office/drawing/2014/main" id="{00FAD968-426B-F5CC-E798-1576A2A5A2BC}"/>
              </a:ext>
            </a:extLst>
          </p:cNvPr>
          <p:cNvCxnSpPr>
            <a:cxnSpLocks/>
          </p:cNvCxnSpPr>
          <p:nvPr/>
        </p:nvCxnSpPr>
        <p:spPr>
          <a:xfrm flipH="1">
            <a:off x="3733101" y="4994154"/>
            <a:ext cx="1434517" cy="6010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759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with medium confidence">
            <a:extLst>
              <a:ext uri="{FF2B5EF4-FFF2-40B4-BE49-F238E27FC236}">
                <a16:creationId xmlns:a16="http://schemas.microsoft.com/office/drawing/2014/main" id="{C7844246-7AAA-F39A-D5B5-A48721642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97" y="1155037"/>
            <a:ext cx="10620997" cy="5417180"/>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43" name="TextBox 42">
            <a:extLst>
              <a:ext uri="{FF2B5EF4-FFF2-40B4-BE49-F238E27FC236}">
                <a16:creationId xmlns:a16="http://schemas.microsoft.com/office/drawing/2014/main" id="{150BE1A7-58D1-22FC-B225-22A3B00899AE}"/>
              </a:ext>
            </a:extLst>
          </p:cNvPr>
          <p:cNvSpPr txBox="1"/>
          <p:nvPr/>
        </p:nvSpPr>
        <p:spPr>
          <a:xfrm>
            <a:off x="6619874" y="2705100"/>
            <a:ext cx="4071571" cy="923330"/>
          </a:xfrm>
          <a:prstGeom prst="rect">
            <a:avLst/>
          </a:prstGeom>
          <a:noFill/>
        </p:spPr>
        <p:txBody>
          <a:bodyPr wrap="square" rtlCol="0">
            <a:spAutoFit/>
          </a:bodyPr>
          <a:lstStyle/>
          <a:p>
            <a:r>
              <a:rPr lang="en-US" b="1" dirty="0">
                <a:solidFill>
                  <a:srgbClr val="0000FF"/>
                </a:solidFill>
              </a:rPr>
              <a:t>Recommended approach to perform continuous analysis and frequency analysis</a:t>
            </a:r>
          </a:p>
        </p:txBody>
      </p:sp>
    </p:spTree>
    <p:extLst>
      <p:ext uri="{BB962C8B-B14F-4D97-AF65-F5344CB8AC3E}">
        <p14:creationId xmlns:p14="http://schemas.microsoft.com/office/powerpoint/2010/main" val="92873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 application, table&#10;&#10;Description automatically generated">
            <a:extLst>
              <a:ext uri="{FF2B5EF4-FFF2-40B4-BE49-F238E27FC236}">
                <a16:creationId xmlns:a16="http://schemas.microsoft.com/office/drawing/2014/main" id="{680E606E-BC6A-CE98-B4F5-394A6F988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2" y="1307178"/>
            <a:ext cx="10378993" cy="5407732"/>
          </a:xfrm>
          <a:prstGeom prst="rect">
            <a:avLst/>
          </a:prstGeom>
        </p:spPr>
      </p:pic>
      <p:pic>
        <p:nvPicPr>
          <p:cNvPr id="15" name="Picture 14" descr="Graphical user interface, application, table&#10;&#10;Description automatically generated">
            <a:extLst>
              <a:ext uri="{FF2B5EF4-FFF2-40B4-BE49-F238E27FC236}">
                <a16:creationId xmlns:a16="http://schemas.microsoft.com/office/drawing/2014/main" id="{886FA13B-EE44-2E1C-45D4-401F2E489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64" y="1306286"/>
            <a:ext cx="10361904" cy="5380952"/>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pic>
        <p:nvPicPr>
          <p:cNvPr id="17" name="Picture 16" descr="Graphical user interface, application, table&#10;&#10;Description automatically generated">
            <a:extLst>
              <a:ext uri="{FF2B5EF4-FFF2-40B4-BE49-F238E27FC236}">
                <a16:creationId xmlns:a16="http://schemas.microsoft.com/office/drawing/2014/main" id="{5BBB4F04-7BA0-4A75-6789-124377411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05" y="1306285"/>
            <a:ext cx="10361904" cy="5364979"/>
          </a:xfrm>
          <a:prstGeom prst="rect">
            <a:avLst/>
          </a:prstGeom>
        </p:spPr>
      </p:pic>
      <p:pic>
        <p:nvPicPr>
          <p:cNvPr id="19" name="Picture 18" descr="Table&#10;&#10;Description automatically generated">
            <a:extLst>
              <a:ext uri="{FF2B5EF4-FFF2-40B4-BE49-F238E27FC236}">
                <a16:creationId xmlns:a16="http://schemas.microsoft.com/office/drawing/2014/main" id="{35F0B897-8066-57F8-139F-5F8AF4AEA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715" y="1318496"/>
            <a:ext cx="10346350" cy="5385096"/>
          </a:xfrm>
          <a:prstGeom prst="rect">
            <a:avLst/>
          </a:prstGeom>
        </p:spPr>
      </p:pic>
      <p:sp>
        <p:nvSpPr>
          <p:cNvPr id="12" name="TextBox 11">
            <a:extLst>
              <a:ext uri="{FF2B5EF4-FFF2-40B4-BE49-F238E27FC236}">
                <a16:creationId xmlns:a16="http://schemas.microsoft.com/office/drawing/2014/main" id="{A2C972AC-D266-5E3D-1C95-3BEE7A1AAF6A}"/>
              </a:ext>
            </a:extLst>
          </p:cNvPr>
          <p:cNvSpPr txBox="1"/>
          <p:nvPr/>
        </p:nvSpPr>
        <p:spPr>
          <a:xfrm>
            <a:off x="6846131" y="2969888"/>
            <a:ext cx="4071571" cy="369332"/>
          </a:xfrm>
          <a:prstGeom prst="rect">
            <a:avLst/>
          </a:prstGeom>
          <a:noFill/>
        </p:spPr>
        <p:txBody>
          <a:bodyPr wrap="square" rtlCol="0">
            <a:spAutoFit/>
          </a:bodyPr>
          <a:lstStyle/>
          <a:p>
            <a:r>
              <a:rPr lang="en-US" b="1" dirty="0" err="1">
                <a:solidFill>
                  <a:srgbClr val="0000FF"/>
                </a:solidFill>
              </a:rPr>
              <a:t>AEGiS</a:t>
            </a:r>
            <a:r>
              <a:rPr lang="en-US" b="1" dirty="0">
                <a:solidFill>
                  <a:srgbClr val="0000FF"/>
                </a:solidFill>
              </a:rPr>
              <a:t> analysis for PV Physician</a:t>
            </a:r>
          </a:p>
        </p:txBody>
      </p:sp>
    </p:spTree>
    <p:extLst>
      <p:ext uri="{BB962C8B-B14F-4D97-AF65-F5344CB8AC3E}">
        <p14:creationId xmlns:p14="http://schemas.microsoft.com/office/powerpoint/2010/main" val="2681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D4C8-DEF1-FBF2-62B0-24EEC4250C24}"/>
              </a:ext>
            </a:extLst>
          </p:cNvPr>
          <p:cNvSpPr>
            <a:spLocks noGrp="1"/>
          </p:cNvSpPr>
          <p:nvPr>
            <p:ph type="title"/>
          </p:nvPr>
        </p:nvSpPr>
        <p:spPr/>
        <p:txBody>
          <a:bodyPr/>
          <a:lstStyle/>
          <a:p>
            <a:r>
              <a:rPr lang="en-US" altLang="zh-CN" dirty="0"/>
              <a:t>Our Needs</a:t>
            </a:r>
            <a:endParaRPr lang="zh-CN" altLang="en-US" dirty="0"/>
          </a:p>
        </p:txBody>
      </p:sp>
      <p:sp>
        <p:nvSpPr>
          <p:cNvPr id="3" name="Content Placeholder 2">
            <a:extLst>
              <a:ext uri="{FF2B5EF4-FFF2-40B4-BE49-F238E27FC236}">
                <a16:creationId xmlns:a16="http://schemas.microsoft.com/office/drawing/2014/main" id="{8BEBB2DA-D8B7-9324-5282-57DA406D6FE9}"/>
              </a:ext>
            </a:extLst>
          </p:cNvPr>
          <p:cNvSpPr>
            <a:spLocks noGrp="1"/>
          </p:cNvSpPr>
          <p:nvPr>
            <p:ph idx="1"/>
          </p:nvPr>
        </p:nvSpPr>
        <p:spPr>
          <a:xfrm>
            <a:off x="838200" y="1551531"/>
            <a:ext cx="10515600" cy="4767017"/>
          </a:xfrm>
        </p:spPr>
        <p:txBody>
          <a:bodyPr>
            <a:normAutofit lnSpcReduction="10000"/>
          </a:bodyPr>
          <a:lstStyle/>
          <a:p>
            <a:r>
              <a:rPr lang="zh-CN" altLang="en-US" b="1" dirty="0"/>
              <a:t>临床试验期间的安全性评价的主要目的是通过对安全性数据的持续监测、分析，评估药物安全性特征，及时识别出可疑且非预期严重不良反应等重大的风险，并采取适当措施充分控制风险，保护受试者的安全。</a:t>
            </a:r>
            <a:endParaRPr lang="en-US" altLang="zh-CN" b="1" i="1" dirty="0">
              <a:solidFill>
                <a:srgbClr val="333333"/>
              </a:solidFill>
              <a:latin typeface="-apple-system"/>
            </a:endParaRPr>
          </a:p>
          <a:p>
            <a:pPr marL="0" indent="0">
              <a:buNone/>
            </a:pPr>
            <a:r>
              <a:rPr lang="en-US" altLang="zh-CN" sz="2400" b="0" i="1" dirty="0">
                <a:solidFill>
                  <a:srgbClr val="333333"/>
                </a:solidFill>
                <a:effectLst/>
                <a:latin typeface="-apple-system"/>
              </a:rPr>
              <a:t>    –《</a:t>
            </a:r>
            <a:r>
              <a:rPr lang="zh-CN" altLang="en-US" sz="2400" b="0" i="1" dirty="0">
                <a:solidFill>
                  <a:srgbClr val="333333"/>
                </a:solidFill>
                <a:effectLst/>
                <a:latin typeface="-apple-system"/>
              </a:rPr>
              <a:t>新药临床安全性评价技术指导原则  </a:t>
            </a:r>
            <a:r>
              <a:rPr lang="en-US" altLang="zh-CN" sz="2400" b="0" i="1" dirty="0">
                <a:solidFill>
                  <a:srgbClr val="333333"/>
                </a:solidFill>
                <a:effectLst/>
                <a:latin typeface="-apple-system"/>
              </a:rPr>
              <a:t>2023</a:t>
            </a:r>
            <a:r>
              <a:rPr lang="zh-CN" altLang="en-US" sz="2400" b="0" i="1" dirty="0">
                <a:solidFill>
                  <a:srgbClr val="333333"/>
                </a:solidFill>
                <a:effectLst/>
                <a:latin typeface="-apple-system"/>
              </a:rPr>
              <a:t>年</a:t>
            </a:r>
            <a:r>
              <a:rPr lang="en-US" altLang="zh-CN" sz="2400" b="0" i="1" dirty="0">
                <a:solidFill>
                  <a:srgbClr val="333333"/>
                </a:solidFill>
                <a:effectLst/>
                <a:latin typeface="-apple-system"/>
              </a:rPr>
              <a:t>12</a:t>
            </a:r>
            <a:r>
              <a:rPr lang="zh-CN" altLang="en-US" sz="2400" b="0" i="1" dirty="0">
                <a:solidFill>
                  <a:srgbClr val="333333"/>
                </a:solidFill>
                <a:effectLst/>
                <a:latin typeface="-apple-system"/>
              </a:rPr>
              <a:t>月</a:t>
            </a:r>
            <a:r>
              <a:rPr lang="en-US" altLang="zh-CN" sz="2400" b="0" i="1" dirty="0">
                <a:solidFill>
                  <a:srgbClr val="333333"/>
                </a:solidFill>
                <a:effectLst/>
                <a:latin typeface="-apple-system"/>
              </a:rPr>
              <a:t>》</a:t>
            </a:r>
          </a:p>
          <a:p>
            <a:pPr marL="0" indent="0">
              <a:buNone/>
            </a:pPr>
            <a:endParaRPr lang="en-US" altLang="zh-CN" b="0" i="1" dirty="0">
              <a:solidFill>
                <a:srgbClr val="333333"/>
              </a:solidFill>
              <a:effectLst/>
              <a:latin typeface="-apple-system"/>
            </a:endParaRPr>
          </a:p>
          <a:p>
            <a:r>
              <a:rPr lang="en-US" altLang="zh-CN" b="1" dirty="0"/>
              <a:t>The important thing is to have a thoughtful process; a system in place to look for clinically important imbalances, applying the best clinical and quantitative judgment, while maintaining trial integrity</a:t>
            </a:r>
            <a:br>
              <a:rPr lang="en-US" altLang="zh-CN" b="1" i="1" dirty="0">
                <a:solidFill>
                  <a:srgbClr val="333333"/>
                </a:solidFill>
                <a:effectLst/>
                <a:latin typeface="-apple-system"/>
              </a:rPr>
            </a:br>
            <a:r>
              <a:rPr lang="en-US" altLang="zh-CN" b="1" i="1" dirty="0">
                <a:solidFill>
                  <a:srgbClr val="333333"/>
                </a:solidFill>
                <a:effectLst/>
                <a:latin typeface="-apple-system"/>
              </a:rPr>
              <a:t> </a:t>
            </a:r>
            <a:r>
              <a:rPr lang="en-US" altLang="zh-CN" sz="2400" b="0" i="1" dirty="0">
                <a:solidFill>
                  <a:srgbClr val="333333"/>
                </a:solidFill>
                <a:effectLst/>
                <a:latin typeface="+mn-ea"/>
              </a:rPr>
              <a:t>– Jacqueline Corrigan-</a:t>
            </a:r>
            <a:r>
              <a:rPr lang="en-US" altLang="zh-CN" sz="2400" b="0" i="1" dirty="0" err="1">
                <a:solidFill>
                  <a:srgbClr val="333333"/>
                </a:solidFill>
                <a:effectLst/>
                <a:latin typeface="+mn-ea"/>
              </a:rPr>
              <a:t>Curay</a:t>
            </a:r>
            <a:r>
              <a:rPr lang="en-US" altLang="zh-CN" sz="2400" b="0" i="1" dirty="0">
                <a:solidFill>
                  <a:srgbClr val="333333"/>
                </a:solidFill>
                <a:effectLst/>
                <a:latin typeface="+mn-ea"/>
              </a:rPr>
              <a:t> (Principal Deputy Center Director in the FDA’s Center for Drug Evaluation and Research)</a:t>
            </a:r>
            <a:endParaRPr lang="en-US" altLang="zh-CN" b="0" i="1" dirty="0">
              <a:solidFill>
                <a:srgbClr val="333333"/>
              </a:solidFill>
              <a:effectLst/>
              <a:latin typeface="+mn-ea"/>
            </a:endParaRPr>
          </a:p>
        </p:txBody>
      </p:sp>
    </p:spTree>
    <p:extLst>
      <p:ext uri="{BB962C8B-B14F-4D97-AF65-F5344CB8AC3E}">
        <p14:creationId xmlns:p14="http://schemas.microsoft.com/office/powerpoint/2010/main" val="1781417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EB5B6437-04FF-226D-AF70-88885ACED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8" y="1303820"/>
            <a:ext cx="10628571" cy="5456324"/>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Volcano plot</a:t>
            </a:r>
          </a:p>
        </p:txBody>
      </p:sp>
    </p:spTree>
    <p:extLst>
      <p:ext uri="{BB962C8B-B14F-4D97-AF65-F5344CB8AC3E}">
        <p14:creationId xmlns:p14="http://schemas.microsoft.com/office/powerpoint/2010/main" val="754983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1002E6A4-A25A-684D-6A48-E0A3CFE90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547" y="1304297"/>
            <a:ext cx="10628571" cy="5370137"/>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pic>
        <p:nvPicPr>
          <p:cNvPr id="11" name="Picture 10" descr="Graphical user interface, application&#10;&#10;Description automatically generated">
            <a:extLst>
              <a:ext uri="{FF2B5EF4-FFF2-40B4-BE49-F238E27FC236}">
                <a16:creationId xmlns:a16="http://schemas.microsoft.com/office/drawing/2014/main" id="{63F1BA81-B640-2DD0-9F81-F9EC97306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88" y="1306660"/>
            <a:ext cx="10628571" cy="5367774"/>
          </a:xfrm>
          <a:prstGeom prst="rect">
            <a:avLst/>
          </a:prstGeom>
        </p:spPr>
      </p:pic>
      <p:pic>
        <p:nvPicPr>
          <p:cNvPr id="13" name="Picture 12" descr="Chart, histogram&#10;&#10;Description automatically generated">
            <a:extLst>
              <a:ext uri="{FF2B5EF4-FFF2-40B4-BE49-F238E27FC236}">
                <a16:creationId xmlns:a16="http://schemas.microsoft.com/office/drawing/2014/main" id="{AC183D44-4CD0-BB0D-7930-F868C7BC75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89" y="1304297"/>
            <a:ext cx="10628570" cy="5372854"/>
          </a:xfrm>
          <a:prstGeom prst="rect">
            <a:avLst/>
          </a:prstGeom>
        </p:spPr>
      </p:pic>
      <p:sp>
        <p:nvSpPr>
          <p:cNvPr id="10" name="TextBox 9">
            <a:extLst>
              <a:ext uri="{FF2B5EF4-FFF2-40B4-BE49-F238E27FC236}">
                <a16:creationId xmlns:a16="http://schemas.microsoft.com/office/drawing/2014/main" id="{203E158C-4E6C-13CB-E284-3F4A2D2107FB}"/>
              </a:ext>
            </a:extLst>
          </p:cNvPr>
          <p:cNvSpPr txBox="1"/>
          <p:nvPr/>
        </p:nvSpPr>
        <p:spPr>
          <a:xfrm>
            <a:off x="7493908" y="2058493"/>
            <a:ext cx="3204800" cy="584775"/>
          </a:xfrm>
          <a:prstGeom prst="rect">
            <a:avLst/>
          </a:prstGeom>
          <a:noFill/>
        </p:spPr>
        <p:txBody>
          <a:bodyPr wrap="square" rtlCol="0">
            <a:spAutoFit/>
          </a:bodyPr>
          <a:lstStyle/>
          <a:p>
            <a:r>
              <a:rPr lang="en-US" sz="1600" b="1" dirty="0">
                <a:solidFill>
                  <a:srgbClr val="0000FF"/>
                </a:solidFill>
              </a:rPr>
              <a:t>Example plot to view the distribution of  continuous data</a:t>
            </a:r>
          </a:p>
        </p:txBody>
      </p:sp>
    </p:spTree>
    <p:extLst>
      <p:ext uri="{BB962C8B-B14F-4D97-AF65-F5344CB8AC3E}">
        <p14:creationId xmlns:p14="http://schemas.microsoft.com/office/powerpoint/2010/main" val="4157444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74F9E23-2D7C-7FE2-E271-8CC5E71C7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9" y="1312843"/>
            <a:ext cx="10623769" cy="5388672"/>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369398" y="2042135"/>
            <a:ext cx="3740530" cy="584775"/>
          </a:xfrm>
          <a:prstGeom prst="rect">
            <a:avLst/>
          </a:prstGeom>
          <a:noFill/>
        </p:spPr>
        <p:txBody>
          <a:bodyPr wrap="square" rtlCol="0">
            <a:spAutoFit/>
          </a:bodyPr>
          <a:lstStyle/>
          <a:p>
            <a:r>
              <a:rPr lang="en-US" sz="1600" b="1" dirty="0">
                <a:solidFill>
                  <a:srgbClr val="0000FF"/>
                </a:solidFill>
              </a:rPr>
              <a:t>Example plot to view worst post-baseline toxicity grade</a:t>
            </a:r>
          </a:p>
        </p:txBody>
      </p:sp>
    </p:spTree>
    <p:extLst>
      <p:ext uri="{BB962C8B-B14F-4D97-AF65-F5344CB8AC3E}">
        <p14:creationId xmlns:p14="http://schemas.microsoft.com/office/powerpoint/2010/main" val="172698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9303DAF9-2320-092E-2B29-D7A882383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0" y="1299764"/>
            <a:ext cx="10623768" cy="5416942"/>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369398" y="2042135"/>
            <a:ext cx="3740530" cy="584775"/>
          </a:xfrm>
          <a:prstGeom prst="rect">
            <a:avLst/>
          </a:prstGeom>
          <a:noFill/>
        </p:spPr>
        <p:txBody>
          <a:bodyPr wrap="square" rtlCol="0">
            <a:spAutoFit/>
          </a:bodyPr>
          <a:lstStyle/>
          <a:p>
            <a:r>
              <a:rPr lang="en-US" sz="1600" b="1" dirty="0">
                <a:solidFill>
                  <a:srgbClr val="0000FF"/>
                </a:solidFill>
              </a:rPr>
              <a:t>Example plot to view longitudinal data and adverse event data together</a:t>
            </a:r>
          </a:p>
        </p:txBody>
      </p:sp>
    </p:spTree>
    <p:extLst>
      <p:ext uri="{BB962C8B-B14F-4D97-AF65-F5344CB8AC3E}">
        <p14:creationId xmlns:p14="http://schemas.microsoft.com/office/powerpoint/2010/main" val="2415286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8689047F-0B7D-47DD-CD2A-F144BFBE6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0" y="1304297"/>
            <a:ext cx="10623768" cy="5403235"/>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pic>
        <p:nvPicPr>
          <p:cNvPr id="6" name="Picture 5">
            <a:extLst>
              <a:ext uri="{FF2B5EF4-FFF2-40B4-BE49-F238E27FC236}">
                <a16:creationId xmlns:a16="http://schemas.microsoft.com/office/drawing/2014/main" id="{85D91A59-BBEE-B54F-C71B-38B57B4FF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93" y="1304297"/>
            <a:ext cx="10623768" cy="5398049"/>
          </a:xfrm>
          <a:prstGeom prst="rect">
            <a:avLst/>
          </a:prstGeom>
        </p:spPr>
      </p:pic>
      <p:sp>
        <p:nvSpPr>
          <p:cNvPr id="10" name="TextBox 9">
            <a:extLst>
              <a:ext uri="{FF2B5EF4-FFF2-40B4-BE49-F238E27FC236}">
                <a16:creationId xmlns:a16="http://schemas.microsoft.com/office/drawing/2014/main" id="{203E158C-4E6C-13CB-E284-3F4A2D2107FB}"/>
              </a:ext>
            </a:extLst>
          </p:cNvPr>
          <p:cNvSpPr txBox="1"/>
          <p:nvPr/>
        </p:nvSpPr>
        <p:spPr>
          <a:xfrm>
            <a:off x="7280830" y="2074682"/>
            <a:ext cx="3740530" cy="338554"/>
          </a:xfrm>
          <a:prstGeom prst="rect">
            <a:avLst/>
          </a:prstGeom>
          <a:noFill/>
        </p:spPr>
        <p:txBody>
          <a:bodyPr wrap="square" rtlCol="0">
            <a:spAutoFit/>
          </a:bodyPr>
          <a:lstStyle/>
          <a:p>
            <a:r>
              <a:rPr lang="en-US" sz="1600" b="1" dirty="0">
                <a:solidFill>
                  <a:srgbClr val="0000FF"/>
                </a:solidFill>
              </a:rPr>
              <a:t>Example plot to view normal range</a:t>
            </a:r>
          </a:p>
        </p:txBody>
      </p:sp>
    </p:spTree>
    <p:extLst>
      <p:ext uri="{BB962C8B-B14F-4D97-AF65-F5344CB8AC3E}">
        <p14:creationId xmlns:p14="http://schemas.microsoft.com/office/powerpoint/2010/main" val="293293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553596E-F5ED-E463-F3B8-F3D4C93DD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12" y="1306287"/>
            <a:ext cx="10623306" cy="5419718"/>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Scatter plot matrix</a:t>
            </a:r>
          </a:p>
        </p:txBody>
      </p:sp>
    </p:spTree>
    <p:extLst>
      <p:ext uri="{BB962C8B-B14F-4D97-AF65-F5344CB8AC3E}">
        <p14:creationId xmlns:p14="http://schemas.microsoft.com/office/powerpoint/2010/main" val="2929798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with medium confidence">
            <a:extLst>
              <a:ext uri="{FF2B5EF4-FFF2-40B4-BE49-F238E27FC236}">
                <a16:creationId xmlns:a16="http://schemas.microsoft.com/office/drawing/2014/main" id="{6388488F-2C28-4CB3-42D8-997A5B4F9F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9" y="1293409"/>
            <a:ext cx="10646595" cy="5417711"/>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553956" y="2323635"/>
            <a:ext cx="3740530" cy="338554"/>
          </a:xfrm>
          <a:prstGeom prst="rect">
            <a:avLst/>
          </a:prstGeom>
          <a:noFill/>
        </p:spPr>
        <p:txBody>
          <a:bodyPr wrap="square" rtlCol="0">
            <a:spAutoFit/>
          </a:bodyPr>
          <a:lstStyle/>
          <a:p>
            <a:r>
              <a:rPr lang="en-US" sz="1600" b="1" dirty="0" err="1">
                <a:solidFill>
                  <a:srgbClr val="0000FF"/>
                </a:solidFill>
              </a:rPr>
              <a:t>eDISH</a:t>
            </a:r>
            <a:r>
              <a:rPr lang="en-US" sz="1600" b="1" dirty="0">
                <a:solidFill>
                  <a:srgbClr val="0000FF"/>
                </a:solidFill>
              </a:rPr>
              <a:t> plot</a:t>
            </a:r>
          </a:p>
        </p:txBody>
      </p:sp>
    </p:spTree>
    <p:extLst>
      <p:ext uri="{BB962C8B-B14F-4D97-AF65-F5344CB8AC3E}">
        <p14:creationId xmlns:p14="http://schemas.microsoft.com/office/powerpoint/2010/main" val="32642948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02F809-05AE-ED99-5D49-AF4188CE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0" y="1303523"/>
            <a:ext cx="10623768" cy="5449614"/>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QTc Prolongation/Anormal ECG plot</a:t>
            </a:r>
          </a:p>
        </p:txBody>
      </p:sp>
    </p:spTree>
    <p:extLst>
      <p:ext uri="{BB962C8B-B14F-4D97-AF65-F5344CB8AC3E}">
        <p14:creationId xmlns:p14="http://schemas.microsoft.com/office/powerpoint/2010/main" val="3650264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CE3301F9-F2F7-A750-AD87-63D61C16C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0" y="1298486"/>
            <a:ext cx="10623769" cy="5410428"/>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Spider Plot</a:t>
            </a:r>
          </a:p>
        </p:txBody>
      </p:sp>
    </p:spTree>
    <p:extLst>
      <p:ext uri="{BB962C8B-B14F-4D97-AF65-F5344CB8AC3E}">
        <p14:creationId xmlns:p14="http://schemas.microsoft.com/office/powerpoint/2010/main" val="3964727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waterfall chart&#10;&#10;Description automatically generated">
            <a:extLst>
              <a:ext uri="{FF2B5EF4-FFF2-40B4-BE49-F238E27FC236}">
                <a16:creationId xmlns:a16="http://schemas.microsoft.com/office/drawing/2014/main" id="{5886C704-14E7-AF50-5692-C7B6A5A94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0" y="1304297"/>
            <a:ext cx="10623769" cy="5399803"/>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Waterfall Plot</a:t>
            </a:r>
          </a:p>
        </p:txBody>
      </p:sp>
    </p:spTree>
    <p:extLst>
      <p:ext uri="{BB962C8B-B14F-4D97-AF65-F5344CB8AC3E}">
        <p14:creationId xmlns:p14="http://schemas.microsoft.com/office/powerpoint/2010/main" val="3739256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BA6F-5ADF-F8BF-6288-EF7C20CD4036}"/>
              </a:ext>
            </a:extLst>
          </p:cNvPr>
          <p:cNvSpPr>
            <a:spLocks noGrp="1"/>
          </p:cNvSpPr>
          <p:nvPr>
            <p:ph type="title"/>
          </p:nvPr>
        </p:nvSpPr>
        <p:spPr/>
        <p:txBody>
          <a:bodyPr/>
          <a:lstStyle/>
          <a:p>
            <a:r>
              <a:rPr lang="en-US" altLang="zh-CN" dirty="0"/>
              <a:t>Today’s Challenges</a:t>
            </a:r>
            <a:endParaRPr lang="zh-CN" altLang="en-US" dirty="0"/>
          </a:p>
        </p:txBody>
      </p:sp>
      <p:sp>
        <p:nvSpPr>
          <p:cNvPr id="3" name="Content Placeholder 2">
            <a:extLst>
              <a:ext uri="{FF2B5EF4-FFF2-40B4-BE49-F238E27FC236}">
                <a16:creationId xmlns:a16="http://schemas.microsoft.com/office/drawing/2014/main" id="{874FE776-31E7-C79E-C7AE-2E6E8C902A0E}"/>
              </a:ext>
            </a:extLst>
          </p:cNvPr>
          <p:cNvSpPr>
            <a:spLocks noGrp="1"/>
          </p:cNvSpPr>
          <p:nvPr>
            <p:ph idx="1"/>
          </p:nvPr>
        </p:nvSpPr>
        <p:spPr/>
        <p:txBody>
          <a:bodyPr/>
          <a:lstStyle/>
          <a:p>
            <a:r>
              <a:rPr lang="en-US" altLang="zh-CN" dirty="0"/>
              <a:t>How to effectively implement real-time monitoring and visualization of clinical data for the purpose of enhancing medical scientific review and ensuring data quality</a:t>
            </a:r>
          </a:p>
          <a:p>
            <a:endParaRPr lang="en-US" altLang="zh-CN" dirty="0"/>
          </a:p>
          <a:p>
            <a:r>
              <a:rPr lang="en-US" altLang="zh-CN" dirty="0"/>
              <a:t>How to break down the barrier of difficulty in sharing clinical data across different functions and various contents</a:t>
            </a:r>
          </a:p>
          <a:p>
            <a:endParaRPr lang="en-US" altLang="zh-CN" dirty="0"/>
          </a:p>
          <a:p>
            <a:r>
              <a:rPr lang="en-US" altLang="zh-CN" dirty="0"/>
              <a:t>How to conduct the Ongoing Aggregate Safety Evaluations (OASEs) to enhance the efficiency and speed of decision making during the trial</a:t>
            </a:r>
          </a:p>
          <a:p>
            <a:endParaRPr lang="en-US" altLang="zh-CN" dirty="0"/>
          </a:p>
          <a:p>
            <a:endParaRPr lang="zh-CN" altLang="en-US" dirty="0"/>
          </a:p>
        </p:txBody>
      </p:sp>
    </p:spTree>
    <p:extLst>
      <p:ext uri="{BB962C8B-B14F-4D97-AF65-F5344CB8AC3E}">
        <p14:creationId xmlns:p14="http://schemas.microsoft.com/office/powerpoint/2010/main" val="517910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4064A716-AE28-DF5F-4D2F-84738519B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512" y="1306743"/>
            <a:ext cx="10623768" cy="5413656"/>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Swimmer Plot</a:t>
            </a:r>
          </a:p>
        </p:txBody>
      </p:sp>
    </p:spTree>
    <p:extLst>
      <p:ext uri="{BB962C8B-B14F-4D97-AF65-F5344CB8AC3E}">
        <p14:creationId xmlns:p14="http://schemas.microsoft.com/office/powerpoint/2010/main" val="402644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ox and whisker chart&#10;&#10;Description automatically generated">
            <a:extLst>
              <a:ext uri="{FF2B5EF4-FFF2-40B4-BE49-F238E27FC236}">
                <a16:creationId xmlns:a16="http://schemas.microsoft.com/office/drawing/2014/main" id="{3708EBB6-2DE7-C85C-349F-A961F0385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49" y="1328790"/>
            <a:ext cx="10623769" cy="5431983"/>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621068" y="2042135"/>
            <a:ext cx="3740530" cy="338554"/>
          </a:xfrm>
          <a:prstGeom prst="rect">
            <a:avLst/>
          </a:prstGeom>
          <a:noFill/>
        </p:spPr>
        <p:txBody>
          <a:bodyPr wrap="square" rtlCol="0">
            <a:spAutoFit/>
          </a:bodyPr>
          <a:lstStyle/>
          <a:p>
            <a:r>
              <a:rPr lang="en-US" sz="1600" b="1" dirty="0">
                <a:solidFill>
                  <a:srgbClr val="0000FF"/>
                </a:solidFill>
              </a:rPr>
              <a:t>KM Plot</a:t>
            </a:r>
          </a:p>
        </p:txBody>
      </p:sp>
    </p:spTree>
    <p:extLst>
      <p:ext uri="{BB962C8B-B14F-4D97-AF65-F5344CB8AC3E}">
        <p14:creationId xmlns:p14="http://schemas.microsoft.com/office/powerpoint/2010/main" val="1410178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with medium confidence">
            <a:extLst>
              <a:ext uri="{FF2B5EF4-FFF2-40B4-BE49-F238E27FC236}">
                <a16:creationId xmlns:a16="http://schemas.microsoft.com/office/drawing/2014/main" id="{FDED3675-51C3-C865-717E-7C0B96497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351" y="1266160"/>
            <a:ext cx="10698708" cy="5444230"/>
          </a:xfrm>
          <a:prstGeom prst="rect">
            <a:avLst/>
          </a:prstGeom>
        </p:spPr>
      </p:pic>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355772" y="2108741"/>
            <a:ext cx="3740530" cy="584775"/>
          </a:xfrm>
          <a:prstGeom prst="rect">
            <a:avLst/>
          </a:prstGeom>
          <a:noFill/>
        </p:spPr>
        <p:txBody>
          <a:bodyPr wrap="square" rtlCol="0">
            <a:spAutoFit/>
          </a:bodyPr>
          <a:lstStyle/>
          <a:p>
            <a:r>
              <a:rPr lang="en-US" sz="1600" dirty="0">
                <a:solidFill>
                  <a:schemeClr val="accent1"/>
                </a:solidFill>
              </a:rPr>
              <a:t>users can </a:t>
            </a:r>
            <a:r>
              <a:rPr lang="en-US" sz="1600" b="1" dirty="0">
                <a:solidFill>
                  <a:srgbClr val="0000FF"/>
                </a:solidFill>
              </a:rPr>
              <a:t>interact with plot</a:t>
            </a:r>
          </a:p>
          <a:p>
            <a:r>
              <a:rPr lang="en-US" sz="1600" dirty="0">
                <a:solidFill>
                  <a:schemeClr val="accent1">
                    <a:lumMod val="75000"/>
                  </a:schemeClr>
                </a:solidFill>
              </a:rPr>
              <a:t>e.g.</a:t>
            </a:r>
            <a:r>
              <a:rPr lang="en-US" sz="1600" b="1" dirty="0">
                <a:solidFill>
                  <a:srgbClr val="0000FF"/>
                </a:solidFill>
              </a:rPr>
              <a:t> hover information, click event</a:t>
            </a:r>
          </a:p>
        </p:txBody>
      </p:sp>
      <p:pic>
        <p:nvPicPr>
          <p:cNvPr id="7" name="Picture 6" descr="Graphical user interface&#10;&#10;Description automatically generated with medium confidence">
            <a:extLst>
              <a:ext uri="{FF2B5EF4-FFF2-40B4-BE49-F238E27FC236}">
                <a16:creationId xmlns:a16="http://schemas.microsoft.com/office/drawing/2014/main" id="{061CEBB4-EF45-DC56-8094-1866BD8338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4861" y="3099563"/>
            <a:ext cx="8344198" cy="3539776"/>
          </a:xfrm>
          <a:prstGeom prst="rect">
            <a:avLst/>
          </a:prstGeom>
        </p:spPr>
      </p:pic>
    </p:spTree>
    <p:extLst>
      <p:ext uri="{BB962C8B-B14F-4D97-AF65-F5344CB8AC3E}">
        <p14:creationId xmlns:p14="http://schemas.microsoft.com/office/powerpoint/2010/main" val="8036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10;&#10;Description automatically generated">
            <a:extLst>
              <a:ext uri="{FF2B5EF4-FFF2-40B4-BE49-F238E27FC236}">
                <a16:creationId xmlns:a16="http://schemas.microsoft.com/office/drawing/2014/main" id="{F3426A35-1ABC-494C-2FE1-D9202C8971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22" y="1264514"/>
            <a:ext cx="10614818" cy="5502851"/>
          </a:xfrm>
          <a:prstGeom prst="rect">
            <a:avLst/>
          </a:prstGeom>
        </p:spPr>
      </p:pic>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31" name="Title 1">
            <a:extLst>
              <a:ext uri="{FF2B5EF4-FFF2-40B4-BE49-F238E27FC236}">
                <a16:creationId xmlns:a16="http://schemas.microsoft.com/office/drawing/2014/main" id="{113E6277-9806-8EA7-940B-290AFC9D7859}"/>
              </a:ext>
            </a:extLst>
          </p:cNvPr>
          <p:cNvSpPr txBox="1">
            <a:spLocks/>
          </p:cNvSpPr>
          <p:nvPr/>
        </p:nvSpPr>
        <p:spPr>
          <a:xfrm>
            <a:off x="183108" y="276061"/>
            <a:ext cx="10515600" cy="10302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Front End by </a:t>
            </a:r>
            <a:r>
              <a:rPr lang="en-US" altLang="zh-CN" b="1" dirty="0">
                <a:solidFill>
                  <a:srgbClr val="0000FF"/>
                </a:solidFill>
              </a:rPr>
              <a:t>React </a:t>
            </a:r>
            <a:r>
              <a:rPr lang="en-US" altLang="zh-CN" dirty="0"/>
              <a:t>- Example </a:t>
            </a:r>
            <a:endParaRPr lang="zh-CN" altLang="en-US" dirty="0"/>
          </a:p>
        </p:txBody>
      </p:sp>
      <p:sp>
        <p:nvSpPr>
          <p:cNvPr id="10" name="TextBox 9">
            <a:extLst>
              <a:ext uri="{FF2B5EF4-FFF2-40B4-BE49-F238E27FC236}">
                <a16:creationId xmlns:a16="http://schemas.microsoft.com/office/drawing/2014/main" id="{203E158C-4E6C-13CB-E284-3F4A2D2107FB}"/>
              </a:ext>
            </a:extLst>
          </p:cNvPr>
          <p:cNvSpPr txBox="1"/>
          <p:nvPr/>
        </p:nvSpPr>
        <p:spPr>
          <a:xfrm>
            <a:off x="7162531" y="2293050"/>
            <a:ext cx="3781405" cy="1138773"/>
          </a:xfrm>
          <a:prstGeom prst="rect">
            <a:avLst/>
          </a:prstGeom>
          <a:noFill/>
        </p:spPr>
        <p:txBody>
          <a:bodyPr wrap="square" rtlCol="0">
            <a:spAutoFit/>
          </a:bodyPr>
          <a:lstStyle/>
          <a:p>
            <a:r>
              <a:rPr lang="en-US" sz="1600" dirty="0">
                <a:solidFill>
                  <a:schemeClr val="accent1"/>
                </a:solidFill>
              </a:rPr>
              <a:t>Users can check data across different domains </a:t>
            </a:r>
          </a:p>
          <a:p>
            <a:br>
              <a:rPr lang="en-US" sz="1600" dirty="0"/>
            </a:br>
            <a:r>
              <a:rPr lang="en-US" sz="1000" dirty="0">
                <a:solidFill>
                  <a:srgbClr val="0000FF"/>
                </a:solidFill>
              </a:rPr>
              <a:t>* due to limited space, vital sign plot, ECG plot, treatment drug plot, concomitant medication plot were hided</a:t>
            </a:r>
          </a:p>
        </p:txBody>
      </p:sp>
    </p:spTree>
    <p:extLst>
      <p:ext uri="{BB962C8B-B14F-4D97-AF65-F5344CB8AC3E}">
        <p14:creationId xmlns:p14="http://schemas.microsoft.com/office/powerpoint/2010/main" val="3944277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1C93-23E4-6303-CF9F-B804822D5A14}"/>
              </a:ext>
            </a:extLst>
          </p:cNvPr>
          <p:cNvSpPr>
            <a:spLocks noGrp="1"/>
          </p:cNvSpPr>
          <p:nvPr>
            <p:ph type="title"/>
          </p:nvPr>
        </p:nvSpPr>
        <p:spPr/>
        <p:txBody>
          <a:bodyPr/>
          <a:lstStyle/>
          <a:p>
            <a:r>
              <a:rPr lang="en-US" altLang="zh-CN" dirty="0"/>
              <a:t>Summary</a:t>
            </a:r>
            <a:endParaRPr lang="zh-CN" altLang="en-US" dirty="0"/>
          </a:p>
        </p:txBody>
      </p:sp>
      <p:sp>
        <p:nvSpPr>
          <p:cNvPr id="3" name="Content Placeholder 2">
            <a:extLst>
              <a:ext uri="{FF2B5EF4-FFF2-40B4-BE49-F238E27FC236}">
                <a16:creationId xmlns:a16="http://schemas.microsoft.com/office/drawing/2014/main" id="{C15DE6B9-2B0A-F3DB-7D4B-6AE5667391BF}"/>
              </a:ext>
            </a:extLst>
          </p:cNvPr>
          <p:cNvSpPr>
            <a:spLocks noGrp="1"/>
          </p:cNvSpPr>
          <p:nvPr>
            <p:ph idx="1"/>
          </p:nvPr>
        </p:nvSpPr>
        <p:spPr>
          <a:xfrm>
            <a:off x="838199" y="1579418"/>
            <a:ext cx="10641945" cy="4597545"/>
          </a:xfrm>
        </p:spPr>
        <p:txBody>
          <a:bodyPr>
            <a:normAutofit lnSpcReduction="10000"/>
          </a:bodyPr>
          <a:lstStyle/>
          <a:p>
            <a:r>
              <a:rPr lang="en-US" altLang="zh-CN" dirty="0"/>
              <a:t>JavaScript as a front-end technology and R or Python as back-end technologies can be used for Web-base platform development. It is the secondary preference for us apart from R-shiny.</a:t>
            </a:r>
          </a:p>
          <a:p>
            <a:r>
              <a:rPr lang="en-US" altLang="zh-CN" dirty="0"/>
              <a:t>The basic R packages can optimize the flexibility, extensibility, and autonomy</a:t>
            </a:r>
          </a:p>
          <a:p>
            <a:r>
              <a:rPr lang="en-US" altLang="zh-CN" dirty="0"/>
              <a:t>The development of the technology platform can be enhanced by implementing a suitable IT architecture.</a:t>
            </a:r>
          </a:p>
          <a:p>
            <a:r>
              <a:rPr lang="en-US" altLang="zh-CN" dirty="0"/>
              <a:t>Clinical data can be shared across different functions with various contents</a:t>
            </a:r>
          </a:p>
          <a:p>
            <a:r>
              <a:rPr lang="en-US" altLang="zh-CN" dirty="0"/>
              <a:t>The Ongoing Aggregate Safety Evaluations (OASEs) including data visualization can be implemented though an innovative platform</a:t>
            </a:r>
            <a:endParaRPr lang="zh-CN" altLang="en-US" dirty="0"/>
          </a:p>
        </p:txBody>
      </p:sp>
    </p:spTree>
    <p:extLst>
      <p:ext uri="{BB962C8B-B14F-4D97-AF65-F5344CB8AC3E}">
        <p14:creationId xmlns:p14="http://schemas.microsoft.com/office/powerpoint/2010/main" val="3067271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DD00-89A0-B2C4-8680-1603FBA458E8}"/>
              </a:ext>
            </a:extLst>
          </p:cNvPr>
          <p:cNvSpPr>
            <a:spLocks noGrp="1"/>
          </p:cNvSpPr>
          <p:nvPr>
            <p:ph type="title"/>
          </p:nvPr>
        </p:nvSpPr>
        <p:spPr>
          <a:xfrm>
            <a:off x="183108" y="276061"/>
            <a:ext cx="10515600" cy="1030226"/>
          </a:xfrm>
        </p:spPr>
        <p:txBody>
          <a:bodyPr/>
          <a:lstStyle/>
          <a:p>
            <a:r>
              <a:rPr lang="en-US" altLang="zh-CN" b="1" dirty="0">
                <a:solidFill>
                  <a:srgbClr val="830051"/>
                </a:solidFill>
              </a:rPr>
              <a:t>Acknowledgement</a:t>
            </a:r>
            <a:endParaRPr lang="zh-CN" altLang="en-US" b="1" dirty="0">
              <a:solidFill>
                <a:srgbClr val="830051"/>
              </a:solidFill>
            </a:endParaRPr>
          </a:p>
        </p:txBody>
      </p:sp>
      <p:sp>
        <p:nvSpPr>
          <p:cNvPr id="3" name="Content Placeholder 2">
            <a:extLst>
              <a:ext uri="{FF2B5EF4-FFF2-40B4-BE49-F238E27FC236}">
                <a16:creationId xmlns:a16="http://schemas.microsoft.com/office/drawing/2014/main" id="{7FC8BDBB-3AF7-16E5-EE0F-0EE622148A89}"/>
              </a:ext>
            </a:extLst>
          </p:cNvPr>
          <p:cNvSpPr>
            <a:spLocks noGrp="1"/>
          </p:cNvSpPr>
          <p:nvPr>
            <p:ph idx="1"/>
          </p:nvPr>
        </p:nvSpPr>
        <p:spPr>
          <a:xfrm>
            <a:off x="653642" y="2425087"/>
            <a:ext cx="10515600" cy="1681802"/>
          </a:xfrm>
        </p:spPr>
        <p:txBody>
          <a:bodyPr>
            <a:normAutofit/>
          </a:bodyPr>
          <a:lstStyle/>
          <a:p>
            <a:pPr marL="0" indent="0" algn="ctr">
              <a:buNone/>
            </a:pPr>
            <a:r>
              <a:rPr lang="en-US" sz="3200" b="1" dirty="0">
                <a:solidFill>
                  <a:srgbClr val="002060"/>
                </a:solidFill>
              </a:rPr>
              <a:t>Many thanks to Huadan Li, Zongming Guo, Wei Zhang, Echo Zhuo and all Statistical Programming team for the great support!</a:t>
            </a:r>
          </a:p>
        </p:txBody>
      </p:sp>
    </p:spTree>
    <p:extLst>
      <p:ext uri="{BB962C8B-B14F-4D97-AF65-F5344CB8AC3E}">
        <p14:creationId xmlns:p14="http://schemas.microsoft.com/office/powerpoint/2010/main" val="158724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F4ED-D522-A2B9-B1E6-12B4552105B0}"/>
              </a:ext>
            </a:extLst>
          </p:cNvPr>
          <p:cNvSpPr>
            <a:spLocks noGrp="1"/>
          </p:cNvSpPr>
          <p:nvPr>
            <p:ph type="title"/>
          </p:nvPr>
        </p:nvSpPr>
        <p:spPr>
          <a:xfrm>
            <a:off x="224050" y="194175"/>
            <a:ext cx="10515600" cy="1030226"/>
          </a:xfrm>
        </p:spPr>
        <p:txBody>
          <a:bodyPr/>
          <a:lstStyle/>
          <a:p>
            <a:r>
              <a:rPr lang="en-US" altLang="zh-CN" dirty="0"/>
              <a:t>What’s the MedDRAH</a:t>
            </a:r>
            <a:endParaRPr lang="zh-CN" altLang="en-US" dirty="0"/>
          </a:p>
        </p:txBody>
      </p:sp>
      <p:sp>
        <p:nvSpPr>
          <p:cNvPr id="3" name="Content Placeholder 2">
            <a:extLst>
              <a:ext uri="{FF2B5EF4-FFF2-40B4-BE49-F238E27FC236}">
                <a16:creationId xmlns:a16="http://schemas.microsoft.com/office/drawing/2014/main" id="{AF1B13C2-9F60-F763-E082-968107BFE3D6}"/>
              </a:ext>
            </a:extLst>
          </p:cNvPr>
          <p:cNvSpPr>
            <a:spLocks noGrp="1"/>
          </p:cNvSpPr>
          <p:nvPr>
            <p:ph idx="1"/>
          </p:nvPr>
        </p:nvSpPr>
        <p:spPr>
          <a:xfrm>
            <a:off x="2802577" y="1838318"/>
            <a:ext cx="9310254" cy="4663422"/>
          </a:xfrm>
        </p:spPr>
        <p:txBody>
          <a:bodyPr>
            <a:normAutofit/>
          </a:bodyPr>
          <a:lstStyle/>
          <a:p>
            <a:r>
              <a:rPr lang="en-US" altLang="zh-CN" sz="2400" b="1" dirty="0">
                <a:solidFill>
                  <a:srgbClr val="009900"/>
                </a:solidFill>
              </a:rPr>
              <a:t>Med</a:t>
            </a:r>
            <a:r>
              <a:rPr lang="en-US" altLang="zh-CN" sz="2400" dirty="0"/>
              <a:t>ical </a:t>
            </a:r>
            <a:r>
              <a:rPr lang="en-US" altLang="zh-CN" sz="2400" b="1" dirty="0">
                <a:solidFill>
                  <a:srgbClr val="009900"/>
                </a:solidFill>
              </a:rPr>
              <a:t>D</a:t>
            </a:r>
            <a:r>
              <a:rPr lang="en-US" altLang="zh-CN" sz="2400" dirty="0"/>
              <a:t>ata </a:t>
            </a:r>
            <a:r>
              <a:rPr lang="en-US" altLang="zh-CN" sz="2400" b="1" dirty="0">
                <a:solidFill>
                  <a:srgbClr val="009900"/>
                </a:solidFill>
              </a:rPr>
              <a:t>R</a:t>
            </a:r>
            <a:r>
              <a:rPr lang="en-US" altLang="zh-CN" sz="2400" dirty="0"/>
              <a:t>eview and </a:t>
            </a:r>
            <a:r>
              <a:rPr lang="en-US" altLang="zh-CN" sz="2400" b="1" dirty="0">
                <a:solidFill>
                  <a:srgbClr val="009900"/>
                </a:solidFill>
              </a:rPr>
              <a:t>A</a:t>
            </a:r>
            <a:r>
              <a:rPr lang="en-US" altLang="zh-CN" sz="2400" dirty="0"/>
              <a:t>nalysis </a:t>
            </a:r>
            <a:r>
              <a:rPr lang="en-US" altLang="zh-CN" sz="2400" b="1" dirty="0">
                <a:solidFill>
                  <a:srgbClr val="009900"/>
                </a:solidFill>
              </a:rPr>
              <a:t>H</a:t>
            </a:r>
            <a:r>
              <a:rPr lang="en-US" altLang="zh-CN" sz="2400" dirty="0"/>
              <a:t>ub (</a:t>
            </a:r>
            <a:r>
              <a:rPr lang="en-US" altLang="zh-CN" sz="2400" b="1" dirty="0">
                <a:solidFill>
                  <a:srgbClr val="009900"/>
                </a:solidFill>
              </a:rPr>
              <a:t>MedDRAH</a:t>
            </a:r>
            <a:r>
              <a:rPr lang="en-US" altLang="zh-CN" sz="2400" dirty="0"/>
              <a:t> /’</a:t>
            </a:r>
            <a:r>
              <a:rPr lang="en-US" altLang="zh-CN" sz="2400" dirty="0" err="1"/>
              <a:t>med’ra</a:t>
            </a:r>
            <a:r>
              <a:rPr lang="en-US" altLang="zh-CN" sz="2400" dirty="0"/>
              <a:t>:/) is an interactive Web-based real-time clinical trial data monitoring and analysis platform that enables Medical and PV Physicians, Statisticians, and PK Scientists to review, analyze, and generate reports through intuitive point-and-click wizards.</a:t>
            </a:r>
          </a:p>
          <a:p>
            <a:pPr lvl="1"/>
            <a:r>
              <a:rPr lang="en-US" altLang="zh-CN" sz="2000" dirty="0"/>
              <a:t>Review real-time EDC and SDTM data</a:t>
            </a:r>
          </a:p>
          <a:p>
            <a:pPr lvl="1"/>
            <a:r>
              <a:rPr lang="en-US" altLang="zh-CN" sz="2000" dirty="0"/>
              <a:t>Generate visual reports for medical data scientific review</a:t>
            </a:r>
          </a:p>
          <a:p>
            <a:pPr lvl="1"/>
            <a:r>
              <a:rPr lang="en-US" altLang="zh-CN" sz="2000" dirty="0"/>
              <a:t>Perform comprehensive exploratory analysis utilizing a complete suite of analysis and reporting (A &amp; R) tools</a:t>
            </a:r>
          </a:p>
          <a:p>
            <a:pPr lvl="1"/>
            <a:r>
              <a:rPr lang="en-US" altLang="zh-CN" sz="2000" dirty="0"/>
              <a:t>Create the patient narratives </a:t>
            </a:r>
          </a:p>
          <a:p>
            <a:pPr lvl="1"/>
            <a:r>
              <a:rPr lang="en-US" altLang="zh-CN" sz="2000" dirty="0"/>
              <a:t>Conduct standardized pharmacokinetic statistical analyses, including assessments of dose-proportionality, food/fed effects, drug-drug interactions (DDI), and exposure-response (E-R) relationships</a:t>
            </a:r>
          </a:p>
          <a:p>
            <a:pPr lvl="1"/>
            <a:r>
              <a:rPr lang="en-US" altLang="zh-CN" sz="2000" dirty="0"/>
              <a:t>……</a:t>
            </a:r>
          </a:p>
          <a:p>
            <a:endParaRPr lang="zh-CN" altLang="en-US" dirty="0"/>
          </a:p>
        </p:txBody>
      </p:sp>
      <p:pic>
        <p:nvPicPr>
          <p:cNvPr id="4" name="Picture 3" descr="A picture containing icon&#10;&#10;Description automatically generated">
            <a:extLst>
              <a:ext uri="{FF2B5EF4-FFF2-40B4-BE49-F238E27FC236}">
                <a16:creationId xmlns:a16="http://schemas.microsoft.com/office/drawing/2014/main" id="{010C55CE-3FC9-05DE-222A-2E0218C10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9" y="2412524"/>
            <a:ext cx="2925197" cy="3376695"/>
          </a:xfrm>
          <a:prstGeom prst="rect">
            <a:avLst/>
          </a:prstGeom>
        </p:spPr>
      </p:pic>
    </p:spTree>
    <p:extLst>
      <p:ext uri="{BB962C8B-B14F-4D97-AF65-F5344CB8AC3E}">
        <p14:creationId xmlns:p14="http://schemas.microsoft.com/office/powerpoint/2010/main" val="302402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F5EB-CF45-B0D1-4752-5C646F4F6AE3}"/>
              </a:ext>
            </a:extLst>
          </p:cNvPr>
          <p:cNvSpPr>
            <a:spLocks noGrp="1"/>
          </p:cNvSpPr>
          <p:nvPr>
            <p:ph type="title"/>
          </p:nvPr>
        </p:nvSpPr>
        <p:spPr/>
        <p:txBody>
          <a:bodyPr/>
          <a:lstStyle/>
          <a:p>
            <a:r>
              <a:rPr lang="en-US" altLang="zh-CN" dirty="0"/>
              <a:t>The Concept of Technology Platform </a:t>
            </a:r>
            <a:endParaRPr lang="zh-CN" altLang="en-US" dirty="0"/>
          </a:p>
        </p:txBody>
      </p:sp>
      <p:sp>
        <p:nvSpPr>
          <p:cNvPr id="24" name="Content Placeholder 23">
            <a:extLst>
              <a:ext uri="{FF2B5EF4-FFF2-40B4-BE49-F238E27FC236}">
                <a16:creationId xmlns:a16="http://schemas.microsoft.com/office/drawing/2014/main" id="{50A5DDA3-732E-FD94-84AD-5B83BF68B860}"/>
              </a:ext>
            </a:extLst>
          </p:cNvPr>
          <p:cNvSpPr>
            <a:spLocks noGrp="1"/>
          </p:cNvSpPr>
          <p:nvPr>
            <p:ph idx="1"/>
          </p:nvPr>
        </p:nvSpPr>
        <p:spPr/>
        <p:txBody>
          <a:bodyPr/>
          <a:lstStyle/>
          <a:p>
            <a:pPr marL="0" indent="0">
              <a:buNone/>
            </a:pPr>
            <a:r>
              <a:rPr lang="en-US" altLang="zh-CN"/>
              <a:t> </a:t>
            </a:r>
            <a:endParaRPr lang="zh-CN" altLang="en-US" dirty="0"/>
          </a:p>
        </p:txBody>
      </p:sp>
      <p:pic>
        <p:nvPicPr>
          <p:cNvPr id="30" name="Picture 29">
            <a:extLst>
              <a:ext uri="{FF2B5EF4-FFF2-40B4-BE49-F238E27FC236}">
                <a16:creationId xmlns:a16="http://schemas.microsoft.com/office/drawing/2014/main" id="{B66352B6-6B69-F9C9-B3B2-7002A2BAFF8E}"/>
              </a:ext>
            </a:extLst>
          </p:cNvPr>
          <p:cNvPicPr>
            <a:picLocks noChangeAspect="1"/>
          </p:cNvPicPr>
          <p:nvPr/>
        </p:nvPicPr>
        <p:blipFill>
          <a:blip r:embed="rId2"/>
          <a:stretch>
            <a:fillRect/>
          </a:stretch>
        </p:blipFill>
        <p:spPr>
          <a:xfrm>
            <a:off x="976986" y="1152942"/>
            <a:ext cx="9653649" cy="5705058"/>
          </a:xfrm>
          <a:prstGeom prst="rect">
            <a:avLst/>
          </a:prstGeom>
        </p:spPr>
      </p:pic>
    </p:spTree>
    <p:extLst>
      <p:ext uri="{BB962C8B-B14F-4D97-AF65-F5344CB8AC3E}">
        <p14:creationId xmlns:p14="http://schemas.microsoft.com/office/powerpoint/2010/main" val="2806486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F4ED-D522-A2B9-B1E6-12B4552105B0}"/>
              </a:ext>
            </a:extLst>
          </p:cNvPr>
          <p:cNvSpPr>
            <a:spLocks noGrp="1"/>
          </p:cNvSpPr>
          <p:nvPr>
            <p:ph type="title"/>
          </p:nvPr>
        </p:nvSpPr>
        <p:spPr>
          <a:xfrm>
            <a:off x="10514394" y="1638258"/>
            <a:ext cx="1733022" cy="1030226"/>
          </a:xfrm>
        </p:spPr>
        <p:txBody>
          <a:bodyPr>
            <a:normAutofit/>
          </a:bodyPr>
          <a:lstStyle/>
          <a:p>
            <a:r>
              <a:rPr lang="en-US" altLang="zh-CN" sz="3200" dirty="0"/>
              <a:t>Folder Structure</a:t>
            </a:r>
            <a:endParaRPr lang="zh-CN" altLang="en-US" sz="3200" dirty="0"/>
          </a:p>
        </p:txBody>
      </p:sp>
      <p:graphicFrame>
        <p:nvGraphicFramePr>
          <p:cNvPr id="7" name="Table 6">
            <a:extLst>
              <a:ext uri="{FF2B5EF4-FFF2-40B4-BE49-F238E27FC236}">
                <a16:creationId xmlns:a16="http://schemas.microsoft.com/office/drawing/2014/main" id="{FC7C0160-0EEF-E9FB-81E8-096CF96ADC9E}"/>
              </a:ext>
            </a:extLst>
          </p:cNvPr>
          <p:cNvGraphicFramePr>
            <a:graphicFrameLocks noGrp="1"/>
          </p:cNvGraphicFramePr>
          <p:nvPr>
            <p:extLst>
              <p:ext uri="{D42A27DB-BD31-4B8C-83A1-F6EECF244321}">
                <p14:modId xmlns:p14="http://schemas.microsoft.com/office/powerpoint/2010/main" val="639132779"/>
              </p:ext>
            </p:extLst>
          </p:nvPr>
        </p:nvGraphicFramePr>
        <p:xfrm>
          <a:off x="149534" y="470250"/>
          <a:ext cx="10364860" cy="6330514"/>
        </p:xfrm>
        <a:graphic>
          <a:graphicData uri="http://schemas.openxmlformats.org/drawingml/2006/table">
            <a:tbl>
              <a:tblPr>
                <a:tableStyleId>{5C22544A-7EE6-4342-B048-85BDC9FD1C3A}</a:tableStyleId>
              </a:tblPr>
              <a:tblGrid>
                <a:gridCol w="626907">
                  <a:extLst>
                    <a:ext uri="{9D8B030D-6E8A-4147-A177-3AD203B41FA5}">
                      <a16:colId xmlns:a16="http://schemas.microsoft.com/office/drawing/2014/main" val="3487501095"/>
                    </a:ext>
                  </a:extLst>
                </a:gridCol>
                <a:gridCol w="741841">
                  <a:extLst>
                    <a:ext uri="{9D8B030D-6E8A-4147-A177-3AD203B41FA5}">
                      <a16:colId xmlns:a16="http://schemas.microsoft.com/office/drawing/2014/main" val="2680646790"/>
                    </a:ext>
                  </a:extLst>
                </a:gridCol>
                <a:gridCol w="1044845">
                  <a:extLst>
                    <a:ext uri="{9D8B030D-6E8A-4147-A177-3AD203B41FA5}">
                      <a16:colId xmlns:a16="http://schemas.microsoft.com/office/drawing/2014/main" val="2873342003"/>
                    </a:ext>
                  </a:extLst>
                </a:gridCol>
                <a:gridCol w="761901">
                  <a:extLst>
                    <a:ext uri="{9D8B030D-6E8A-4147-A177-3AD203B41FA5}">
                      <a16:colId xmlns:a16="http://schemas.microsoft.com/office/drawing/2014/main" val="3962401951"/>
                    </a:ext>
                  </a:extLst>
                </a:gridCol>
                <a:gridCol w="1077025">
                  <a:extLst>
                    <a:ext uri="{9D8B030D-6E8A-4147-A177-3AD203B41FA5}">
                      <a16:colId xmlns:a16="http://schemas.microsoft.com/office/drawing/2014/main" val="3805542072"/>
                    </a:ext>
                  </a:extLst>
                </a:gridCol>
                <a:gridCol w="720942">
                  <a:extLst>
                    <a:ext uri="{9D8B030D-6E8A-4147-A177-3AD203B41FA5}">
                      <a16:colId xmlns:a16="http://schemas.microsoft.com/office/drawing/2014/main" val="1878116354"/>
                    </a:ext>
                  </a:extLst>
                </a:gridCol>
                <a:gridCol w="616459">
                  <a:extLst>
                    <a:ext uri="{9D8B030D-6E8A-4147-A177-3AD203B41FA5}">
                      <a16:colId xmlns:a16="http://schemas.microsoft.com/office/drawing/2014/main" val="3482075047"/>
                    </a:ext>
                  </a:extLst>
                </a:gridCol>
                <a:gridCol w="511974">
                  <a:extLst>
                    <a:ext uri="{9D8B030D-6E8A-4147-A177-3AD203B41FA5}">
                      <a16:colId xmlns:a16="http://schemas.microsoft.com/office/drawing/2014/main" val="704474456"/>
                    </a:ext>
                  </a:extLst>
                </a:gridCol>
                <a:gridCol w="741841">
                  <a:extLst>
                    <a:ext uri="{9D8B030D-6E8A-4147-A177-3AD203B41FA5}">
                      <a16:colId xmlns:a16="http://schemas.microsoft.com/office/drawing/2014/main" val="9872184"/>
                    </a:ext>
                  </a:extLst>
                </a:gridCol>
                <a:gridCol w="3521125">
                  <a:extLst>
                    <a:ext uri="{9D8B030D-6E8A-4147-A177-3AD203B41FA5}">
                      <a16:colId xmlns:a16="http://schemas.microsoft.com/office/drawing/2014/main" val="2134804429"/>
                    </a:ext>
                  </a:extLst>
                </a:gridCol>
              </a:tblGrid>
              <a:tr h="272119">
                <a:tc>
                  <a:txBody>
                    <a:bodyPr/>
                    <a:lstStyle/>
                    <a:p>
                      <a:pPr algn="ctr" fontAlgn="b"/>
                      <a:r>
                        <a:rPr lang="en-US" sz="1000" b="1" u="none" strike="noStrike" dirty="0">
                          <a:effectLst/>
                        </a:rPr>
                        <a:t> Level1</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Level2</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Level3</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Level4</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Level5</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Level6</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Level7</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a:effectLst/>
                        </a:rPr>
                        <a:t> Level8</a:t>
                      </a:r>
                      <a:endParaRPr lang="en-US" sz="1000" b="1" i="0" u="none" strike="noStrike">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Level9</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Expected Content</a:t>
                      </a:r>
                      <a:endParaRPr lang="en-US" sz="1000" b="1"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561850584"/>
                  </a:ext>
                </a:extLst>
              </a:tr>
              <a:tr h="154613">
                <a:tc>
                  <a:txBody>
                    <a:bodyPr/>
                    <a:lstStyle/>
                    <a:p>
                      <a:pPr algn="l" fontAlgn="b"/>
                      <a:r>
                        <a:rPr lang="en-US" sz="1000" u="none" strike="noStrike" dirty="0" err="1">
                          <a:effectLst/>
                        </a:rPr>
                        <a:t>dizalmdh</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518346434"/>
                  </a:ext>
                </a:extLst>
              </a:tr>
              <a:tr h="22974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ar-mdr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mdr-mdr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The global related metadata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091623102"/>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a:t>
                      </a:r>
                      <a:r>
                        <a:rPr lang="en-US" sz="1000" u="none" strike="noStrike" dirty="0">
                          <a:effectLst/>
                        </a:rPr>
                        <a:t>-narrative</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The global related metadata like narrative template</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791340220"/>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mdr-csr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The global related metadata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573559800"/>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ar</a:t>
                      </a:r>
                      <a:r>
                        <a:rPr lang="en-US" sz="1000" u="none" strike="noStrike" dirty="0">
                          <a:effectLst/>
                        </a:rPr>
                        <a:t>-dev</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862530660"/>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training </a:t>
                      </a:r>
                    </a:p>
                  </a:txBody>
                  <a:tcPr marL="5131" marR="5131" marT="5131" marB="0" anchor="b"/>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 </a:t>
                      </a:r>
                    </a:p>
                  </a:txBody>
                  <a:tcPr marL="5131" marR="5131" marT="5131" marB="0" anchor="b"/>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Compound/indication level programming</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882854899"/>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 </a:t>
                      </a:r>
                    </a:p>
                  </a:txBody>
                  <a:tcPr marL="5131" marR="5131" marT="5131" marB="0" anchor="b"/>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standard</a:t>
                      </a:r>
                    </a:p>
                  </a:txBody>
                  <a:tcPr marL="5131" marR="5131" marT="5131" marB="0" anchor="b"/>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b="0" i="0" u="none" strike="noStrike" dirty="0">
                          <a:solidFill>
                            <a:srgbClr val="000000"/>
                          </a:solidFill>
                          <a:effectLst/>
                          <a:latin typeface="Arial" panose="020B0604020202020204" pitchFamily="34" charset="0"/>
                        </a:rPr>
                        <a:t>Study level programming</a:t>
                      </a:r>
                    </a:p>
                  </a:txBody>
                  <a:tcPr marL="5131" marR="5131" marT="5131" marB="0" anchor="b"/>
                </a:tc>
                <a:extLst>
                  <a:ext uri="{0D108BD9-81ED-4DB2-BD59-A6C34878D82A}">
                    <a16:rowId xmlns:a16="http://schemas.microsoft.com/office/drawing/2014/main" val="392350547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crts</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264212492"/>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err="1">
                          <a:solidFill>
                            <a:srgbClr val="0000FF"/>
                          </a:solidFill>
                          <a:effectLst/>
                        </a:rPr>
                        <a:t>mdr</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48262971"/>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edc</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EDC data</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035177690"/>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sdtm</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SDTM datasets</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863858042"/>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a:solidFill>
                            <a:srgbClr val="0000FF"/>
                          </a:solidFill>
                          <a:effectLst/>
                        </a:rPr>
                        <a:t> </a:t>
                      </a:r>
                      <a:endParaRPr lang="en-US" sz="1000" b="0" i="1" u="none" strike="noStrike">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adam</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Derived MDR datasets</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31195578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narrative</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91466277"/>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edc</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EDC data</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305488931"/>
                  </a:ext>
                </a:extLst>
              </a:tr>
              <a:tr h="149098">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sdtm</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SDTM datasets</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266336714"/>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28920113"/>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edc</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EDC 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38421383"/>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sdtm</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SDTM datasets</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17144437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ADaM datasets</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4037391521"/>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pgmanal</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620693918"/>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err="1">
                          <a:solidFill>
                            <a:srgbClr val="0000FF"/>
                          </a:solidFill>
                          <a:effectLst/>
                        </a:rPr>
                        <a:t>mdr</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627693502"/>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r>
                        <a:rPr lang="en-US" sz="1000" u="none" strike="noStrike" dirty="0" err="1">
                          <a:effectLst/>
                        </a:rPr>
                        <a:t>ADaM</a:t>
                      </a:r>
                      <a:r>
                        <a:rPr lang="en-US" sz="1000" u="none" strike="noStrike" dirty="0">
                          <a:effectLst/>
                        </a:rPr>
                        <a:t> 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925950149"/>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reports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R Program</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61459635"/>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290061574"/>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r>
                        <a:rPr lang="en-US" sz="1000" u="none" strike="noStrike" dirty="0" err="1">
                          <a:effectLst/>
                        </a:rPr>
                        <a:t>ADaM</a:t>
                      </a:r>
                      <a:r>
                        <a:rPr lang="en-US" sz="1000" u="none" strike="noStrike" dirty="0">
                          <a:effectLst/>
                        </a:rPr>
                        <a:t> 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423332125"/>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reports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R Program</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399831261"/>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reports</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51550963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a:solidFill>
                            <a:srgbClr val="0000FF"/>
                          </a:solidFill>
                          <a:effectLst/>
                        </a:rPr>
                        <a:t>mdr</a:t>
                      </a:r>
                      <a:endParaRPr lang="en-US" sz="1000" b="0" i="1" u="none" strike="noStrike">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78682934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graphs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Downloaded graphs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477432987"/>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tables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Downloaded tables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915936951"/>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narrative</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738184536"/>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data</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Derived Narrative datasets</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258697387"/>
                  </a:ext>
                </a:extLst>
              </a:tr>
              <a:tr h="149098">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templates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Narrative Template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886387290"/>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narratives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Narratives outputs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4086808641"/>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843768578"/>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graphs</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Downloaded graphs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452420924"/>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listings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Downloaded listings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829405112"/>
                  </a:ext>
                </a:extLst>
              </a:tr>
              <a:tr h="149098">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tables</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Downloaded tables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324637950"/>
                  </a:ext>
                </a:extLst>
              </a:tr>
            </a:tbl>
          </a:graphicData>
        </a:graphic>
      </p:graphicFrame>
      <p:sp>
        <p:nvSpPr>
          <p:cNvPr id="10" name="Explosion: 8 Points 9">
            <a:extLst>
              <a:ext uri="{FF2B5EF4-FFF2-40B4-BE49-F238E27FC236}">
                <a16:creationId xmlns:a16="http://schemas.microsoft.com/office/drawing/2014/main" id="{F5BA002A-B351-61BE-271A-2F32B0CFD666}"/>
              </a:ext>
            </a:extLst>
          </p:cNvPr>
          <p:cNvSpPr/>
          <p:nvPr/>
        </p:nvSpPr>
        <p:spPr>
          <a:xfrm>
            <a:off x="212859" y="2668484"/>
            <a:ext cx="2779723" cy="2679371"/>
          </a:xfrm>
          <a:prstGeom prst="irregularSeal1">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rgbClr val="FF0000"/>
                </a:solidFill>
              </a:rPr>
              <a:t>Folder Name in blue will be used for Access Control </a:t>
            </a:r>
          </a:p>
        </p:txBody>
      </p:sp>
      <p:pic>
        <p:nvPicPr>
          <p:cNvPr id="14" name="Picture 13">
            <a:extLst>
              <a:ext uri="{FF2B5EF4-FFF2-40B4-BE49-F238E27FC236}">
                <a16:creationId xmlns:a16="http://schemas.microsoft.com/office/drawing/2014/main" id="{1EAF60BB-A115-A961-CB70-CB0DC9C9C89B}"/>
              </a:ext>
            </a:extLst>
          </p:cNvPr>
          <p:cNvPicPr>
            <a:picLocks noChangeAspect="1"/>
          </p:cNvPicPr>
          <p:nvPr/>
        </p:nvPicPr>
        <p:blipFill>
          <a:blip r:embed="rId2"/>
          <a:stretch>
            <a:fillRect/>
          </a:stretch>
        </p:blipFill>
        <p:spPr>
          <a:xfrm>
            <a:off x="149534" y="5347855"/>
            <a:ext cx="2676525" cy="1409181"/>
          </a:xfrm>
          <a:prstGeom prst="rect">
            <a:avLst/>
          </a:prstGeom>
        </p:spPr>
      </p:pic>
    </p:spTree>
    <p:extLst>
      <p:ext uri="{BB962C8B-B14F-4D97-AF65-F5344CB8AC3E}">
        <p14:creationId xmlns:p14="http://schemas.microsoft.com/office/powerpoint/2010/main" val="2021231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D217766-E313-33D3-0831-8A39872C3F95}"/>
              </a:ext>
            </a:extLst>
          </p:cNvPr>
          <p:cNvSpPr/>
          <p:nvPr/>
        </p:nvSpPr>
        <p:spPr>
          <a:xfrm>
            <a:off x="445200" y="106664"/>
            <a:ext cx="6367177" cy="4802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a:t>API provided by IT </a:t>
            </a:r>
            <a:r>
              <a:rPr lang="en-US" dirty="0">
                <a:solidFill>
                  <a:srgbClr val="00B0F0"/>
                </a:solidFill>
              </a:rPr>
              <a:t>to get access group names for each user</a:t>
            </a:r>
          </a:p>
        </p:txBody>
      </p:sp>
      <p:sp>
        <p:nvSpPr>
          <p:cNvPr id="2" name="Title 1">
            <a:extLst>
              <a:ext uri="{FF2B5EF4-FFF2-40B4-BE49-F238E27FC236}">
                <a16:creationId xmlns:a16="http://schemas.microsoft.com/office/drawing/2014/main" id="{4323F4ED-D522-A2B9-B1E6-12B4552105B0}"/>
              </a:ext>
            </a:extLst>
          </p:cNvPr>
          <p:cNvSpPr>
            <a:spLocks noGrp="1"/>
          </p:cNvSpPr>
          <p:nvPr>
            <p:ph type="title"/>
          </p:nvPr>
        </p:nvSpPr>
        <p:spPr>
          <a:xfrm>
            <a:off x="7888023" y="269480"/>
            <a:ext cx="2761664" cy="1030226"/>
          </a:xfrm>
        </p:spPr>
        <p:txBody>
          <a:bodyPr>
            <a:normAutofit/>
          </a:bodyPr>
          <a:lstStyle/>
          <a:p>
            <a:r>
              <a:rPr lang="en-US" altLang="zh-CN" sz="3200" dirty="0"/>
              <a:t>Access Control</a:t>
            </a:r>
            <a:br>
              <a:rPr lang="en-US" altLang="zh-CN" sz="3200" dirty="0"/>
            </a:br>
            <a:r>
              <a:rPr lang="en-US" altLang="zh-CN" sz="3200" dirty="0"/>
              <a:t>for Web Page</a:t>
            </a:r>
            <a:endParaRPr lang="zh-CN" altLang="en-US" sz="3200" dirty="0"/>
          </a:p>
        </p:txBody>
      </p:sp>
      <p:sp>
        <p:nvSpPr>
          <p:cNvPr id="5" name="Arrow: Down 4">
            <a:extLst>
              <a:ext uri="{FF2B5EF4-FFF2-40B4-BE49-F238E27FC236}">
                <a16:creationId xmlns:a16="http://schemas.microsoft.com/office/drawing/2014/main" id="{DC567DF2-C8C7-BB1B-048F-31F8C39FE0F7}"/>
              </a:ext>
            </a:extLst>
          </p:cNvPr>
          <p:cNvSpPr/>
          <p:nvPr/>
        </p:nvSpPr>
        <p:spPr>
          <a:xfrm>
            <a:off x="3394256" y="629966"/>
            <a:ext cx="138545" cy="4802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2DE64C76-C77C-388C-3F5C-5E2744545595}"/>
              </a:ext>
            </a:extLst>
          </p:cNvPr>
          <p:cNvSpPr/>
          <p:nvPr/>
        </p:nvSpPr>
        <p:spPr>
          <a:xfrm>
            <a:off x="3384669" y="2772490"/>
            <a:ext cx="138545" cy="4802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C83E167-E4C1-ED3E-D07A-6DB19859BF5B}"/>
              </a:ext>
            </a:extLst>
          </p:cNvPr>
          <p:cNvSpPr txBox="1"/>
          <p:nvPr/>
        </p:nvSpPr>
        <p:spPr>
          <a:xfrm>
            <a:off x="1361216" y="2643233"/>
            <a:ext cx="4535143" cy="369332"/>
          </a:xfrm>
          <a:prstGeom prst="rect">
            <a:avLst/>
          </a:prstGeom>
          <a:noFill/>
        </p:spPr>
        <p:txBody>
          <a:bodyPr wrap="square" rtlCol="0">
            <a:spAutoFit/>
          </a:bodyPr>
          <a:lstStyle/>
          <a:p>
            <a:r>
              <a:rPr lang="en-US" b="1" dirty="0">
                <a:solidFill>
                  <a:srgbClr val="FFC000"/>
                </a:solidFill>
              </a:rPr>
              <a:t>Unique information for each user</a:t>
            </a:r>
          </a:p>
        </p:txBody>
      </p:sp>
      <p:sp>
        <p:nvSpPr>
          <p:cNvPr id="16" name="Arrow: Down 15">
            <a:extLst>
              <a:ext uri="{FF2B5EF4-FFF2-40B4-BE49-F238E27FC236}">
                <a16:creationId xmlns:a16="http://schemas.microsoft.com/office/drawing/2014/main" id="{A5734898-29F9-A04E-D6D8-70E55952336A}"/>
              </a:ext>
            </a:extLst>
          </p:cNvPr>
          <p:cNvSpPr/>
          <p:nvPr/>
        </p:nvSpPr>
        <p:spPr>
          <a:xfrm>
            <a:off x="3384670" y="4648629"/>
            <a:ext cx="138545" cy="48029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5E698B9B-8ED7-DE02-50FA-7460374161C0}"/>
              </a:ext>
            </a:extLst>
          </p:cNvPr>
          <p:cNvSpPr/>
          <p:nvPr/>
        </p:nvSpPr>
        <p:spPr>
          <a:xfrm rot="-5400000">
            <a:off x="7798195" y="5103133"/>
            <a:ext cx="179656" cy="13623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2F48889-2DF8-BE10-E384-2E3E4DAC8ACF}"/>
              </a:ext>
            </a:extLst>
          </p:cNvPr>
          <p:cNvSpPr txBox="1"/>
          <p:nvPr/>
        </p:nvSpPr>
        <p:spPr>
          <a:xfrm>
            <a:off x="520151" y="6412774"/>
            <a:ext cx="6489457" cy="369332"/>
          </a:xfrm>
          <a:prstGeom prst="rect">
            <a:avLst/>
          </a:prstGeom>
          <a:noFill/>
        </p:spPr>
        <p:txBody>
          <a:bodyPr wrap="square" rtlCol="0">
            <a:spAutoFit/>
          </a:bodyPr>
          <a:lstStyle/>
          <a:p>
            <a:r>
              <a:rPr lang="en-US" b="1" dirty="0">
                <a:solidFill>
                  <a:srgbClr val="FFC000"/>
                </a:solidFill>
              </a:rPr>
              <a:t>Unique group name for each compound/study level folder</a:t>
            </a:r>
          </a:p>
        </p:txBody>
      </p:sp>
      <p:sp>
        <p:nvSpPr>
          <p:cNvPr id="21" name="TextBox 20">
            <a:extLst>
              <a:ext uri="{FF2B5EF4-FFF2-40B4-BE49-F238E27FC236}">
                <a16:creationId xmlns:a16="http://schemas.microsoft.com/office/drawing/2014/main" id="{44006AE2-1848-79D5-E1C2-EFD67A9AF1AA}"/>
              </a:ext>
            </a:extLst>
          </p:cNvPr>
          <p:cNvSpPr txBox="1"/>
          <p:nvPr/>
        </p:nvSpPr>
        <p:spPr>
          <a:xfrm>
            <a:off x="7206839" y="5164977"/>
            <a:ext cx="1533237" cy="923330"/>
          </a:xfrm>
          <a:prstGeom prst="rect">
            <a:avLst/>
          </a:prstGeom>
          <a:noFill/>
        </p:spPr>
        <p:txBody>
          <a:bodyPr wrap="square" rtlCol="0">
            <a:spAutoFit/>
          </a:bodyPr>
          <a:lstStyle/>
          <a:p>
            <a:pPr algn="ctr"/>
            <a:r>
              <a:rPr lang="en-US" dirty="0">
                <a:solidFill>
                  <a:srgbClr val="00B0F0"/>
                </a:solidFill>
              </a:rPr>
              <a:t>display folder names in web page</a:t>
            </a:r>
          </a:p>
        </p:txBody>
      </p:sp>
      <p:sp>
        <p:nvSpPr>
          <p:cNvPr id="7" name="Rectangle: Rounded Corners 6">
            <a:extLst>
              <a:ext uri="{FF2B5EF4-FFF2-40B4-BE49-F238E27FC236}">
                <a16:creationId xmlns:a16="http://schemas.microsoft.com/office/drawing/2014/main" id="{D7532CAE-823D-7E52-8DC9-DEAA1EEF65E0}"/>
              </a:ext>
            </a:extLst>
          </p:cNvPr>
          <p:cNvSpPr/>
          <p:nvPr/>
        </p:nvSpPr>
        <p:spPr>
          <a:xfrm>
            <a:off x="445201" y="1153267"/>
            <a:ext cx="6367177" cy="1545434"/>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1600" b="0" i="0" dirty="0">
                <a:solidFill>
                  <a:srgbClr val="202124"/>
                </a:solidFill>
                <a:effectLst/>
                <a:ea typeface="等线" panose="02010600030101010101" pitchFamily="2" charset="-122"/>
              </a:rPr>
              <a:t>{name: “Yan, Zhiping", </a:t>
            </a:r>
          </a:p>
          <a:p>
            <a:pPr algn="l"/>
            <a:r>
              <a:rPr lang="en-US" sz="1600" dirty="0">
                <a:solidFill>
                  <a:srgbClr val="202124"/>
                </a:solidFill>
                <a:ea typeface="等线" panose="02010600030101010101" pitchFamily="2" charset="-122"/>
              </a:rPr>
              <a:t> </a:t>
            </a:r>
            <a:r>
              <a:rPr lang="en-US" sz="1600" b="0" i="0" dirty="0">
                <a:solidFill>
                  <a:srgbClr val="202124"/>
                </a:solidFill>
                <a:effectLst/>
                <a:ea typeface="等线" panose="02010600030101010101" pitchFamily="2" charset="-122"/>
              </a:rPr>
              <a:t>email: "Zhiping.Yan@dizalpharma.com", </a:t>
            </a:r>
          </a:p>
          <a:p>
            <a:pPr algn="l"/>
            <a:r>
              <a:rPr lang="en-US" sz="1600" dirty="0">
                <a:solidFill>
                  <a:srgbClr val="202124"/>
                </a:solidFill>
                <a:ea typeface="等线" panose="02010600030101010101" pitchFamily="2" charset="-122"/>
              </a:rPr>
              <a:t> </a:t>
            </a:r>
            <a:r>
              <a:rPr lang="en-US" sz="1600" b="0" i="0" dirty="0">
                <a:solidFill>
                  <a:srgbClr val="202124"/>
                </a:solidFill>
                <a:effectLst/>
                <a:ea typeface="等线" panose="02010600030101010101" pitchFamily="2" charset="-122"/>
              </a:rPr>
              <a:t>groups: ["DZ-MDH-</a:t>
            </a:r>
            <a:r>
              <a:rPr lang="en-US" sz="1600" b="1" i="0" dirty="0">
                <a:solidFill>
                  <a:srgbClr val="FF0000"/>
                </a:solidFill>
                <a:effectLst/>
                <a:ea typeface="等线" panose="02010600030101010101" pitchFamily="2" charset="-122"/>
              </a:rPr>
              <a:t>STANDARD</a:t>
            </a:r>
            <a:r>
              <a:rPr lang="en-US" sz="1600" b="0" i="0" dirty="0">
                <a:solidFill>
                  <a:srgbClr val="202124"/>
                </a:solidFill>
                <a:effectLst/>
                <a:ea typeface="等线" panose="02010600030101010101" pitchFamily="2" charset="-122"/>
              </a:rPr>
              <a:t>", "DZ-MDH-</a:t>
            </a:r>
            <a:r>
              <a:rPr lang="en-US" sz="1600" b="0" i="0" dirty="0">
                <a:solidFill>
                  <a:srgbClr val="0000FF"/>
                </a:solidFill>
                <a:effectLst/>
                <a:ea typeface="等线" panose="02010600030101010101" pitchFamily="2" charset="-122"/>
              </a:rPr>
              <a:t>DZXXXXXXX1</a:t>
            </a:r>
            <a:r>
              <a:rPr lang="en-US" sz="1600" b="0" i="0" dirty="0">
                <a:solidFill>
                  <a:srgbClr val="202124"/>
                </a:solidFill>
                <a:effectLst/>
                <a:ea typeface="等线" panose="02010600030101010101" pitchFamily="2" charset="-122"/>
              </a:rPr>
              <a:t>", "DZ-MDH-</a:t>
            </a:r>
            <a:r>
              <a:rPr lang="en-US" sz="1600" b="0" i="0" dirty="0">
                <a:solidFill>
                  <a:srgbClr val="0000FF"/>
                </a:solidFill>
                <a:effectLst/>
                <a:ea typeface="等线" panose="02010600030101010101" pitchFamily="2" charset="-122"/>
              </a:rPr>
              <a:t>DZXXXXXXX2</a:t>
            </a:r>
            <a:r>
              <a:rPr lang="en-US" sz="1600" b="0" i="0" dirty="0">
                <a:solidFill>
                  <a:srgbClr val="202124"/>
                </a:solidFill>
                <a:effectLst/>
                <a:ea typeface="等线" panose="02010600030101010101" pitchFamily="2" charset="-122"/>
              </a:rPr>
              <a:t>", "DZ-MDH-</a:t>
            </a:r>
            <a:r>
              <a:rPr lang="en-US" sz="1600" b="0" i="0" dirty="0">
                <a:solidFill>
                  <a:srgbClr val="0000FF"/>
                </a:solidFill>
                <a:effectLst/>
                <a:ea typeface="等线" panose="02010600030101010101" pitchFamily="2" charset="-122"/>
              </a:rPr>
              <a:t>DZXXXXXXX3</a:t>
            </a:r>
            <a:r>
              <a:rPr lang="en-US" sz="1600" b="0" i="0" dirty="0">
                <a:solidFill>
                  <a:srgbClr val="202124"/>
                </a:solidFill>
                <a:effectLst/>
                <a:ea typeface="等线" panose="02010600030101010101" pitchFamily="2" charset="-122"/>
              </a:rPr>
              <a:t>",…]</a:t>
            </a:r>
          </a:p>
          <a:p>
            <a:pPr algn="l"/>
            <a:r>
              <a:rPr lang="en-US" sz="1600" dirty="0">
                <a:solidFill>
                  <a:srgbClr val="202124"/>
                </a:solidFill>
                <a:ea typeface="等线" panose="02010600030101010101" pitchFamily="2" charset="-122"/>
              </a:rPr>
              <a:t>}</a:t>
            </a:r>
            <a:endParaRPr lang="en-US" sz="1600" b="0" i="0" dirty="0">
              <a:solidFill>
                <a:srgbClr val="202124"/>
              </a:solidFill>
              <a:effectLst/>
              <a:ea typeface="等线" panose="02010600030101010101" pitchFamily="2" charset="-122"/>
            </a:endParaRPr>
          </a:p>
        </p:txBody>
      </p:sp>
      <p:sp>
        <p:nvSpPr>
          <p:cNvPr id="10" name="Rectangle: Rounded Corners 9">
            <a:extLst>
              <a:ext uri="{FF2B5EF4-FFF2-40B4-BE49-F238E27FC236}">
                <a16:creationId xmlns:a16="http://schemas.microsoft.com/office/drawing/2014/main" id="{E767D50C-22F6-D227-D802-DFBD07DA2534}"/>
              </a:ext>
            </a:extLst>
          </p:cNvPr>
          <p:cNvSpPr/>
          <p:nvPr/>
        </p:nvSpPr>
        <p:spPr>
          <a:xfrm>
            <a:off x="445200" y="3295791"/>
            <a:ext cx="6367177" cy="127911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800" b="1" dirty="0" err="1"/>
              <a:t>MedDRAH</a:t>
            </a:r>
            <a:r>
              <a:rPr lang="en-US" altLang="zh-CN" sz="1800" b="1" dirty="0"/>
              <a:t> API </a:t>
            </a:r>
            <a:r>
              <a:rPr lang="en-US" dirty="0">
                <a:solidFill>
                  <a:srgbClr val="00B0F0"/>
                </a:solidFill>
              </a:rPr>
              <a:t>to get folder names based on group names</a:t>
            </a:r>
            <a:endParaRPr lang="en-US" altLang="zh-CN" dirty="0">
              <a:solidFill>
                <a:srgbClr val="00B0F0"/>
              </a:solidFill>
            </a:endParaRPr>
          </a:p>
          <a:p>
            <a:endParaRPr lang="en-US" sz="600" b="1" dirty="0">
              <a:solidFill>
                <a:schemeClr val="bg1"/>
              </a:solidFill>
            </a:endParaRPr>
          </a:p>
          <a:p>
            <a:endParaRPr lang="en-US" sz="600" b="1" dirty="0">
              <a:solidFill>
                <a:schemeClr val="bg1"/>
              </a:solidFill>
            </a:endParaRPr>
          </a:p>
          <a:p>
            <a:r>
              <a:rPr lang="en-US" sz="1800" dirty="0"/>
              <a:t>http://xxxxxx.dizalxxx.xxx/xxx/xxxx/getdirs/?groups=</a:t>
            </a:r>
            <a:r>
              <a:rPr lang="en-US" sz="1800" b="0" i="0" dirty="0">
                <a:solidFill>
                  <a:srgbClr val="202124"/>
                </a:solidFill>
                <a:effectLst/>
              </a:rPr>
              <a:t> DZ-MDH-</a:t>
            </a:r>
            <a:r>
              <a:rPr lang="en-US" sz="1800" b="1" i="0" dirty="0">
                <a:solidFill>
                  <a:srgbClr val="FF0000"/>
                </a:solidFill>
                <a:effectLst/>
              </a:rPr>
              <a:t>STANDARD</a:t>
            </a:r>
            <a:r>
              <a:rPr lang="en-US" sz="1800" b="0" i="0" dirty="0">
                <a:solidFill>
                  <a:srgbClr val="202124"/>
                </a:solidFill>
                <a:effectLst/>
              </a:rPr>
              <a:t>, DZ-MDH-</a:t>
            </a:r>
            <a:r>
              <a:rPr lang="en-US" sz="1800" b="0" i="0" dirty="0">
                <a:solidFill>
                  <a:srgbClr val="0000FF"/>
                </a:solidFill>
                <a:effectLst/>
              </a:rPr>
              <a:t>DZXXXXXXX1</a:t>
            </a:r>
            <a:r>
              <a:rPr lang="en-US" sz="1800" b="0" i="0" dirty="0">
                <a:solidFill>
                  <a:srgbClr val="202124"/>
                </a:solidFill>
                <a:effectLst/>
              </a:rPr>
              <a:t>, DZ-MDH-</a:t>
            </a:r>
            <a:r>
              <a:rPr lang="en-US" sz="1800" b="0" i="0" dirty="0">
                <a:solidFill>
                  <a:srgbClr val="0000FF"/>
                </a:solidFill>
                <a:effectLst/>
              </a:rPr>
              <a:t>DZXXXXXXX2</a:t>
            </a:r>
            <a:r>
              <a:rPr lang="en-US" sz="1800" b="0" i="0" dirty="0">
                <a:solidFill>
                  <a:srgbClr val="202124"/>
                </a:solidFill>
                <a:effectLst/>
              </a:rPr>
              <a:t>, DZ-MDH-</a:t>
            </a:r>
            <a:r>
              <a:rPr lang="en-US" sz="1800" b="0" i="0" dirty="0">
                <a:solidFill>
                  <a:srgbClr val="0000FF"/>
                </a:solidFill>
                <a:effectLst/>
              </a:rPr>
              <a:t>DZXXXXXXX3</a:t>
            </a:r>
            <a:endParaRPr lang="en-US" sz="1800" dirty="0"/>
          </a:p>
        </p:txBody>
      </p:sp>
      <p:sp>
        <p:nvSpPr>
          <p:cNvPr id="12" name="Rectangle: Rounded Corners 11">
            <a:extLst>
              <a:ext uri="{FF2B5EF4-FFF2-40B4-BE49-F238E27FC236}">
                <a16:creationId xmlns:a16="http://schemas.microsoft.com/office/drawing/2014/main" id="{ED171EB6-D811-69D6-A9D4-5E6A5D04AAA5}"/>
              </a:ext>
            </a:extLst>
          </p:cNvPr>
          <p:cNvSpPr/>
          <p:nvPr/>
        </p:nvSpPr>
        <p:spPr>
          <a:xfrm>
            <a:off x="445694" y="5202639"/>
            <a:ext cx="6366683" cy="127911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b="0" i="0" dirty="0">
                <a:solidFill>
                  <a:srgbClr val="202124"/>
                </a:solidFill>
                <a:effectLst/>
              </a:rPr>
              <a:t>[{value: "</a:t>
            </a:r>
            <a:r>
              <a:rPr lang="en-US" b="1" i="0" dirty="0">
                <a:solidFill>
                  <a:srgbClr val="FF0000"/>
                </a:solidFill>
                <a:effectLst/>
              </a:rPr>
              <a:t>training</a:t>
            </a:r>
            <a:r>
              <a:rPr lang="en-US" b="0" i="0" dirty="0">
                <a:solidFill>
                  <a:srgbClr val="202124"/>
                </a:solidFill>
                <a:effectLst/>
              </a:rPr>
              <a:t>", label: "</a:t>
            </a:r>
            <a:r>
              <a:rPr lang="en-US" b="1" i="0" dirty="0">
                <a:solidFill>
                  <a:srgbClr val="FF0000"/>
                </a:solidFill>
                <a:effectLst/>
              </a:rPr>
              <a:t>training</a:t>
            </a:r>
            <a:r>
              <a:rPr lang="en-US" b="0" i="0" dirty="0">
                <a:solidFill>
                  <a:srgbClr val="202124"/>
                </a:solidFill>
                <a:effectLst/>
              </a:rPr>
              <a:t>", children: [{value: "</a:t>
            </a:r>
            <a:r>
              <a:rPr lang="en-US" b="1" dirty="0">
                <a:solidFill>
                  <a:srgbClr val="FF0000"/>
                </a:solidFill>
                <a:effectLst/>
              </a:rPr>
              <a:t>standard</a:t>
            </a:r>
            <a:r>
              <a:rPr lang="en-US" b="0" i="0" dirty="0">
                <a:solidFill>
                  <a:srgbClr val="202124"/>
                </a:solidFill>
                <a:effectLst/>
              </a:rPr>
              <a:t>", label: "</a:t>
            </a:r>
            <a:r>
              <a:rPr lang="en-US" b="1" i="0" dirty="0">
                <a:solidFill>
                  <a:srgbClr val="FF0000"/>
                </a:solidFill>
                <a:effectLst/>
              </a:rPr>
              <a:t>standard</a:t>
            </a:r>
            <a:r>
              <a:rPr lang="en-US" b="0" i="0" dirty="0">
                <a:solidFill>
                  <a:srgbClr val="202124"/>
                </a:solidFill>
                <a:effectLst/>
              </a:rPr>
              <a:t>",…}]}</a:t>
            </a:r>
          </a:p>
          <a:p>
            <a:pPr algn="l"/>
            <a:r>
              <a:rPr lang="en-US" sz="800" b="0" i="0" dirty="0">
                <a:solidFill>
                  <a:srgbClr val="202124"/>
                </a:solidFill>
                <a:effectLst/>
              </a:rPr>
              <a:t>…</a:t>
            </a:r>
          </a:p>
          <a:p>
            <a:pPr algn="l"/>
            <a:r>
              <a:rPr lang="en-US" sz="800" dirty="0">
                <a:solidFill>
                  <a:srgbClr val="202124"/>
                </a:solidFill>
              </a:rPr>
              <a:t>…</a:t>
            </a:r>
          </a:p>
          <a:p>
            <a:pPr algn="l"/>
            <a:r>
              <a:rPr lang="en-US" b="0" i="0" dirty="0">
                <a:solidFill>
                  <a:srgbClr val="202124"/>
                </a:solidFill>
                <a:effectLst/>
              </a:rPr>
              <a:t>]</a:t>
            </a:r>
            <a:endParaRPr lang="en-US" sz="1800" dirty="0"/>
          </a:p>
        </p:txBody>
      </p:sp>
      <p:grpSp>
        <p:nvGrpSpPr>
          <p:cNvPr id="15" name="Group 14">
            <a:extLst>
              <a:ext uri="{FF2B5EF4-FFF2-40B4-BE49-F238E27FC236}">
                <a16:creationId xmlns:a16="http://schemas.microsoft.com/office/drawing/2014/main" id="{170245C1-CB53-12A0-97C7-834568F05961}"/>
              </a:ext>
            </a:extLst>
          </p:cNvPr>
          <p:cNvGrpSpPr/>
          <p:nvPr/>
        </p:nvGrpSpPr>
        <p:grpSpPr>
          <a:xfrm>
            <a:off x="9116173" y="5159770"/>
            <a:ext cx="2676525" cy="1428750"/>
            <a:chOff x="8894509" y="5289074"/>
            <a:chExt cx="2676525" cy="1428750"/>
          </a:xfrm>
        </p:grpSpPr>
        <p:pic>
          <p:nvPicPr>
            <p:cNvPr id="8" name="Picture 7">
              <a:extLst>
                <a:ext uri="{FF2B5EF4-FFF2-40B4-BE49-F238E27FC236}">
                  <a16:creationId xmlns:a16="http://schemas.microsoft.com/office/drawing/2014/main" id="{805ECB3F-DEBE-39B5-AFC0-8243496A5733}"/>
                </a:ext>
              </a:extLst>
            </p:cNvPr>
            <p:cNvPicPr>
              <a:picLocks noChangeAspect="1"/>
            </p:cNvPicPr>
            <p:nvPr/>
          </p:nvPicPr>
          <p:blipFill>
            <a:blip r:embed="rId2"/>
            <a:stretch>
              <a:fillRect/>
            </a:stretch>
          </p:blipFill>
          <p:spPr>
            <a:xfrm>
              <a:off x="8894509" y="5289074"/>
              <a:ext cx="2676525" cy="1428750"/>
            </a:xfrm>
            <a:prstGeom prst="rect">
              <a:avLst/>
            </a:prstGeom>
          </p:spPr>
        </p:pic>
        <p:sp>
          <p:nvSpPr>
            <p:cNvPr id="13" name="TextBox 12">
              <a:extLst>
                <a:ext uri="{FF2B5EF4-FFF2-40B4-BE49-F238E27FC236}">
                  <a16:creationId xmlns:a16="http://schemas.microsoft.com/office/drawing/2014/main" id="{6FEBC89D-16A1-E78C-6E79-C9123769971F}"/>
                </a:ext>
              </a:extLst>
            </p:cNvPr>
            <p:cNvSpPr txBox="1"/>
            <p:nvPr/>
          </p:nvSpPr>
          <p:spPr>
            <a:xfrm>
              <a:off x="8959273" y="6363855"/>
              <a:ext cx="822036" cy="175490"/>
            </a:xfrm>
            <a:prstGeom prst="rect">
              <a:avLst/>
            </a:prstGeom>
            <a:noFill/>
            <a:ln w="25400">
              <a:solidFill>
                <a:srgbClr val="FF0000"/>
              </a:solidFill>
            </a:ln>
          </p:spPr>
          <p:txBody>
            <a:bodyPr vert="eaVert" wrap="square" rtlCol="0">
              <a:spAutoFit/>
            </a:bodyPr>
            <a:lstStyle/>
            <a:p>
              <a:endParaRPr lang="en-US" dirty="0"/>
            </a:p>
          </p:txBody>
        </p:sp>
        <p:sp>
          <p:nvSpPr>
            <p:cNvPr id="14" name="TextBox 13">
              <a:extLst>
                <a:ext uri="{FF2B5EF4-FFF2-40B4-BE49-F238E27FC236}">
                  <a16:creationId xmlns:a16="http://schemas.microsoft.com/office/drawing/2014/main" id="{D72F272A-1057-8400-B70F-9F90F19175A2}"/>
                </a:ext>
              </a:extLst>
            </p:cNvPr>
            <p:cNvSpPr txBox="1"/>
            <p:nvPr/>
          </p:nvSpPr>
          <p:spPr>
            <a:xfrm>
              <a:off x="10571021" y="5763490"/>
              <a:ext cx="623452" cy="166255"/>
            </a:xfrm>
            <a:prstGeom prst="rect">
              <a:avLst/>
            </a:prstGeom>
            <a:noFill/>
            <a:ln w="25400">
              <a:solidFill>
                <a:srgbClr val="FF0000"/>
              </a:solidFill>
            </a:ln>
          </p:spPr>
          <p:txBody>
            <a:bodyPr vert="eaVert" wrap="square" rtlCol="0">
              <a:spAutoFit/>
            </a:bodyPr>
            <a:lstStyle/>
            <a:p>
              <a:endParaRPr lang="en-US" dirty="0"/>
            </a:p>
          </p:txBody>
        </p:sp>
      </p:grpSp>
    </p:spTree>
    <p:extLst>
      <p:ext uri="{BB962C8B-B14F-4D97-AF65-F5344CB8AC3E}">
        <p14:creationId xmlns:p14="http://schemas.microsoft.com/office/powerpoint/2010/main" val="248732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F4ED-D522-A2B9-B1E6-12B4552105B0}"/>
              </a:ext>
            </a:extLst>
          </p:cNvPr>
          <p:cNvSpPr>
            <a:spLocks noGrp="1"/>
          </p:cNvSpPr>
          <p:nvPr>
            <p:ph type="title"/>
          </p:nvPr>
        </p:nvSpPr>
        <p:spPr>
          <a:xfrm>
            <a:off x="10691445" y="2105164"/>
            <a:ext cx="1733022" cy="1030226"/>
          </a:xfrm>
        </p:spPr>
        <p:txBody>
          <a:bodyPr>
            <a:normAutofit fontScale="90000"/>
          </a:bodyPr>
          <a:lstStyle/>
          <a:p>
            <a:r>
              <a:rPr lang="en-US" altLang="zh-CN" sz="3200" dirty="0"/>
              <a:t>Access Control</a:t>
            </a:r>
            <a:br>
              <a:rPr lang="en-US" altLang="zh-CN" sz="3200" dirty="0"/>
            </a:br>
            <a:r>
              <a:rPr lang="en-US" altLang="zh-CN" sz="3200" dirty="0"/>
              <a:t>for</a:t>
            </a:r>
            <a:br>
              <a:rPr lang="en-US" altLang="zh-CN" sz="3200" dirty="0"/>
            </a:br>
            <a:r>
              <a:rPr lang="en-US" altLang="zh-CN" sz="3200" dirty="0"/>
              <a:t>Remote Folder</a:t>
            </a:r>
            <a:endParaRPr lang="zh-CN" altLang="en-US" sz="3200" dirty="0"/>
          </a:p>
        </p:txBody>
      </p:sp>
      <p:graphicFrame>
        <p:nvGraphicFramePr>
          <p:cNvPr id="3" name="Table 2">
            <a:extLst>
              <a:ext uri="{FF2B5EF4-FFF2-40B4-BE49-F238E27FC236}">
                <a16:creationId xmlns:a16="http://schemas.microsoft.com/office/drawing/2014/main" id="{0CAF0ED6-545C-9538-DEA1-7EC52900BE3D}"/>
              </a:ext>
            </a:extLst>
          </p:cNvPr>
          <p:cNvGraphicFramePr>
            <a:graphicFrameLocks noGrp="1"/>
          </p:cNvGraphicFramePr>
          <p:nvPr>
            <p:extLst>
              <p:ext uri="{D42A27DB-BD31-4B8C-83A1-F6EECF244321}">
                <p14:modId xmlns:p14="http://schemas.microsoft.com/office/powerpoint/2010/main" val="1039602779"/>
              </p:ext>
            </p:extLst>
          </p:nvPr>
        </p:nvGraphicFramePr>
        <p:xfrm>
          <a:off x="154935" y="325927"/>
          <a:ext cx="10395834" cy="6364724"/>
        </p:xfrm>
        <a:graphic>
          <a:graphicData uri="http://schemas.openxmlformats.org/drawingml/2006/table">
            <a:tbl>
              <a:tblPr>
                <a:tableStyleId>{5C22544A-7EE6-4342-B048-85BDC9FD1C3A}</a:tableStyleId>
              </a:tblPr>
              <a:tblGrid>
                <a:gridCol w="628780">
                  <a:extLst>
                    <a:ext uri="{9D8B030D-6E8A-4147-A177-3AD203B41FA5}">
                      <a16:colId xmlns:a16="http://schemas.microsoft.com/office/drawing/2014/main" val="3487501095"/>
                    </a:ext>
                  </a:extLst>
                </a:gridCol>
                <a:gridCol w="744058">
                  <a:extLst>
                    <a:ext uri="{9D8B030D-6E8A-4147-A177-3AD203B41FA5}">
                      <a16:colId xmlns:a16="http://schemas.microsoft.com/office/drawing/2014/main" val="2680646790"/>
                    </a:ext>
                  </a:extLst>
                </a:gridCol>
                <a:gridCol w="1047967">
                  <a:extLst>
                    <a:ext uri="{9D8B030D-6E8A-4147-A177-3AD203B41FA5}">
                      <a16:colId xmlns:a16="http://schemas.microsoft.com/office/drawing/2014/main" val="2873342003"/>
                    </a:ext>
                  </a:extLst>
                </a:gridCol>
                <a:gridCol w="764178">
                  <a:extLst>
                    <a:ext uri="{9D8B030D-6E8A-4147-A177-3AD203B41FA5}">
                      <a16:colId xmlns:a16="http://schemas.microsoft.com/office/drawing/2014/main" val="3962401951"/>
                    </a:ext>
                  </a:extLst>
                </a:gridCol>
                <a:gridCol w="680892">
                  <a:extLst>
                    <a:ext uri="{9D8B030D-6E8A-4147-A177-3AD203B41FA5}">
                      <a16:colId xmlns:a16="http://schemas.microsoft.com/office/drawing/2014/main" val="3805542072"/>
                    </a:ext>
                  </a:extLst>
                </a:gridCol>
                <a:gridCol w="617301">
                  <a:extLst>
                    <a:ext uri="{9D8B030D-6E8A-4147-A177-3AD203B41FA5}">
                      <a16:colId xmlns:a16="http://schemas.microsoft.com/office/drawing/2014/main" val="1878116354"/>
                    </a:ext>
                  </a:extLst>
                </a:gridCol>
                <a:gridCol w="599664">
                  <a:extLst>
                    <a:ext uri="{9D8B030D-6E8A-4147-A177-3AD203B41FA5}">
                      <a16:colId xmlns:a16="http://schemas.microsoft.com/office/drawing/2014/main" val="3482075047"/>
                    </a:ext>
                  </a:extLst>
                </a:gridCol>
                <a:gridCol w="573208">
                  <a:extLst>
                    <a:ext uri="{9D8B030D-6E8A-4147-A177-3AD203B41FA5}">
                      <a16:colId xmlns:a16="http://schemas.microsoft.com/office/drawing/2014/main" val="704474456"/>
                    </a:ext>
                  </a:extLst>
                </a:gridCol>
                <a:gridCol w="502659">
                  <a:extLst>
                    <a:ext uri="{9D8B030D-6E8A-4147-A177-3AD203B41FA5}">
                      <a16:colId xmlns:a16="http://schemas.microsoft.com/office/drawing/2014/main" val="9872184"/>
                    </a:ext>
                  </a:extLst>
                </a:gridCol>
                <a:gridCol w="4237127">
                  <a:extLst>
                    <a:ext uri="{9D8B030D-6E8A-4147-A177-3AD203B41FA5}">
                      <a16:colId xmlns:a16="http://schemas.microsoft.com/office/drawing/2014/main" val="2134804429"/>
                    </a:ext>
                  </a:extLst>
                </a:gridCol>
              </a:tblGrid>
              <a:tr h="287509">
                <a:tc>
                  <a:txBody>
                    <a:bodyPr/>
                    <a:lstStyle/>
                    <a:p>
                      <a:pPr algn="ctr" fontAlgn="b"/>
                      <a:r>
                        <a:rPr lang="en-US" sz="1000" b="1" u="none" strike="noStrike" dirty="0">
                          <a:effectLst/>
                        </a:rPr>
                        <a:t> Level1</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Level2</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Level3</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Level4</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Level5</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Level6</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Level7</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a:effectLst/>
                        </a:rPr>
                        <a:t> Level8</a:t>
                      </a:r>
                      <a:endParaRPr lang="en-US" sz="1000" b="1" i="0" u="none" strike="noStrike">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 Level9</a:t>
                      </a:r>
                      <a:endParaRPr lang="en-US" sz="1000" b="1" i="0" u="none" strike="noStrike" dirty="0">
                        <a:solidFill>
                          <a:srgbClr val="000000"/>
                        </a:solidFill>
                        <a:effectLst/>
                        <a:latin typeface="Arial" panose="020B0604020202020204" pitchFamily="34" charset="0"/>
                      </a:endParaRPr>
                    </a:p>
                  </a:txBody>
                  <a:tcPr marL="5131" marR="5131" marT="5131" marB="0" anchor="b"/>
                </a:tc>
                <a:tc>
                  <a:txBody>
                    <a:bodyPr/>
                    <a:lstStyle/>
                    <a:p>
                      <a:pPr algn="ctr" fontAlgn="b"/>
                      <a:r>
                        <a:rPr lang="en-US" sz="1000" b="1" u="none" strike="noStrike" dirty="0">
                          <a:effectLst/>
                        </a:rPr>
                        <a:t>Expected Content</a:t>
                      </a:r>
                      <a:endParaRPr lang="en-US" sz="1000" b="1"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3561850584"/>
                  </a:ext>
                </a:extLst>
              </a:tr>
              <a:tr h="163357">
                <a:tc>
                  <a:txBody>
                    <a:bodyPr/>
                    <a:lstStyle/>
                    <a:p>
                      <a:pPr algn="l" fontAlgn="b"/>
                      <a:r>
                        <a:rPr lang="en-US" sz="1000" u="none" strike="noStrike" dirty="0" err="1">
                          <a:effectLst/>
                        </a:rPr>
                        <a:t>dizalmdh</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518346434"/>
                  </a:ext>
                </a:extLst>
              </a:tr>
              <a:tr h="242742">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ar-mdr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mdr-mdr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The global related metadata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2091623102"/>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a:t>
                      </a:r>
                      <a:r>
                        <a:rPr lang="en-US" sz="1000" u="none" strike="noStrike" dirty="0">
                          <a:effectLst/>
                        </a:rPr>
                        <a:t>-narrative</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The global related metadata like narrative template</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1791340220"/>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err="1">
                          <a:effectLst/>
                        </a:rPr>
                        <a:t>mdr-csr</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 </a:t>
                      </a:r>
                      <a:endParaRPr lang="en-US" sz="1000" b="1" i="0" u="none" strike="noStrike" dirty="0">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a:effectLst/>
                        </a:rPr>
                        <a:t> </a:t>
                      </a:r>
                      <a:endParaRPr lang="en-US" sz="1000" b="1" i="0" u="none" strike="noStrike">
                        <a:solidFill>
                          <a:srgbClr val="000000"/>
                        </a:solidFill>
                        <a:effectLst/>
                        <a:latin typeface="Arial" panose="020B0604020202020204" pitchFamily="34" charset="0"/>
                      </a:endParaRPr>
                    </a:p>
                  </a:txBody>
                  <a:tcPr marL="5131" marR="5131" marT="5131" marB="0" vert="vert270" anchor="b"/>
                </a:tc>
                <a:tc>
                  <a:txBody>
                    <a:bodyPr/>
                    <a:lstStyle/>
                    <a:p>
                      <a:pPr algn="l" fontAlgn="b"/>
                      <a:r>
                        <a:rPr lang="en-US" sz="1000" u="none" strike="noStrike" dirty="0">
                          <a:effectLst/>
                        </a:rPr>
                        <a:t>The global related metadata</a:t>
                      </a:r>
                      <a:endParaRPr lang="en-US" sz="1000" b="0" i="0" u="none" strike="noStrike" dirty="0">
                        <a:solidFill>
                          <a:srgbClr val="000000"/>
                        </a:solidFill>
                        <a:effectLst/>
                        <a:latin typeface="Arial" panose="020B0604020202020204" pitchFamily="34" charset="0"/>
                      </a:endParaRPr>
                    </a:p>
                  </a:txBody>
                  <a:tcPr marL="5131" marR="5131" marT="5131" marB="0" anchor="b"/>
                </a:tc>
                <a:extLst>
                  <a:ext uri="{0D108BD9-81ED-4DB2-BD59-A6C34878D82A}">
                    <a16:rowId xmlns:a16="http://schemas.microsoft.com/office/drawing/2014/main" val="573559800"/>
                  </a:ext>
                </a:extLst>
              </a:tr>
              <a:tr h="157231">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err="1">
                          <a:solidFill>
                            <a:schemeClr val="dk1"/>
                          </a:solidFill>
                          <a:effectLst/>
                          <a:latin typeface="+mn-lt"/>
                          <a:ea typeface="+mn-ea"/>
                          <a:cs typeface="+mn-cs"/>
                        </a:rPr>
                        <a:t>ar</a:t>
                      </a:r>
                      <a:r>
                        <a:rPr lang="en-US" sz="1000" u="none" strike="noStrike" kern="1200" dirty="0">
                          <a:solidFill>
                            <a:schemeClr val="dk1"/>
                          </a:solidFill>
                          <a:effectLst/>
                          <a:latin typeface="+mn-lt"/>
                          <a:ea typeface="+mn-ea"/>
                          <a:cs typeface="+mn-cs"/>
                        </a:rPr>
                        <a:t>-dev</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vert="vert27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vert="vert27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vert="vert27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rgbClr val="E9EBF5"/>
                    </a:solidFill>
                  </a:tcPr>
                </a:tc>
                <a:extLst>
                  <a:ext uri="{0D108BD9-81ED-4DB2-BD59-A6C34878D82A}">
                    <a16:rowId xmlns:a16="http://schemas.microsoft.com/office/drawing/2014/main" val="2862530660"/>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training </a:t>
                      </a: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 </a:t>
                      </a: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Compound/indication level programming</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1882854899"/>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 </a:t>
                      </a: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i="1" u="none" strike="noStrike" kern="1200" dirty="0">
                          <a:solidFill>
                            <a:srgbClr val="0000FF"/>
                          </a:solidFill>
                          <a:effectLst/>
                          <a:latin typeface="+mn-lt"/>
                          <a:ea typeface="+mn-ea"/>
                          <a:cs typeface="+mn-cs"/>
                        </a:rPr>
                        <a:t>standard</a:t>
                      </a:r>
                    </a:p>
                  </a:txBody>
                  <a:tcPr marL="5131" marR="5131" marT="5131" marB="0" anchor="b">
                    <a:solidFill>
                      <a:schemeClr val="accent1">
                        <a:lumMod val="40000"/>
                        <a:lumOff val="60000"/>
                      </a:schemeClr>
                    </a:solidFill>
                  </a:tcPr>
                </a:tc>
                <a:tc>
                  <a:txBody>
                    <a:bodyPr/>
                    <a:lstStyle/>
                    <a:p>
                      <a:pPr marL="0" algn="l" defTabSz="914400" rtl="0" eaLnBrk="1" fontAlgn="b" latinLnBrk="0" hangingPunct="1"/>
                      <a:r>
                        <a:rPr lang="en-US" sz="1000" u="none" strike="noStrike" kern="1200" dirty="0">
                          <a:solidFill>
                            <a:schemeClr val="dk1"/>
                          </a:solidFill>
                          <a:effectLst/>
                          <a:latin typeface="+mn-lt"/>
                          <a:ea typeface="+mn-ea"/>
                          <a:cs typeface="+mn-cs"/>
                        </a:rPr>
                        <a:t> </a:t>
                      </a: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b="0" i="0" u="none" strike="noStrike" dirty="0">
                          <a:solidFill>
                            <a:srgbClr val="000000"/>
                          </a:solidFill>
                          <a:effectLst/>
                          <a:latin typeface="Arial" panose="020B0604020202020204" pitchFamily="34" charset="0"/>
                        </a:rPr>
                        <a:t>Study level programming</a:t>
                      </a:r>
                    </a:p>
                  </a:txBody>
                  <a:tcPr marL="5131" marR="5131" marT="5131" marB="0" anchor="b">
                    <a:solidFill>
                      <a:schemeClr val="accent1">
                        <a:lumMod val="40000"/>
                        <a:lumOff val="60000"/>
                      </a:schemeClr>
                    </a:solidFill>
                  </a:tcPr>
                </a:tc>
                <a:extLst>
                  <a:ext uri="{0D108BD9-81ED-4DB2-BD59-A6C34878D82A}">
                    <a16:rowId xmlns:a16="http://schemas.microsoft.com/office/drawing/2014/main" val="3923505476"/>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err="1">
                          <a:effectLst/>
                        </a:rPr>
                        <a:t>crts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2264212492"/>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err="1">
                          <a:solidFill>
                            <a:srgbClr val="0000FF"/>
                          </a:solidFill>
                          <a:effectLst/>
                        </a:rPr>
                        <a:t>mdr</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24826297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edc</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EDC data</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3035177690"/>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err="1">
                          <a:effectLst/>
                        </a:rPr>
                        <a:t>sdtm</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SDTM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863858042"/>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Derived MDR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2311955786"/>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narrative</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91466277"/>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err="1">
                          <a:effectLst/>
                        </a:rPr>
                        <a:t>edc</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EDC data</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330548893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err="1">
                          <a:effectLst/>
                        </a:rPr>
                        <a:t>sdtm</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SDTM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1266336714"/>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128920113"/>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edc</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EDC data</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138421383"/>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sdtm</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SDTM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2171444376"/>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tc>
                  <a:txBody>
                    <a:bodyPr/>
                    <a:lstStyle/>
                    <a:p>
                      <a:pPr algn="l" fontAlgn="b"/>
                      <a:r>
                        <a:rPr lang="en-US" sz="1000" u="none" strike="noStrike" dirty="0" err="1">
                          <a:effectLst/>
                        </a:rPr>
                        <a:t>ADaM</a:t>
                      </a:r>
                      <a:r>
                        <a:rPr lang="en-US" sz="1000" u="none" strike="noStrike" dirty="0">
                          <a:effectLst/>
                        </a:rPr>
                        <a:t>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60000"/>
                        <a:lumOff val="40000"/>
                      </a:schemeClr>
                    </a:solidFill>
                  </a:tcPr>
                </a:tc>
                <a:extLst>
                  <a:ext uri="{0D108BD9-81ED-4DB2-BD59-A6C34878D82A}">
                    <a16:rowId xmlns:a16="http://schemas.microsoft.com/office/drawing/2014/main" val="403739152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err="1">
                          <a:effectLst/>
                        </a:rPr>
                        <a:t>pgmanal</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620693918"/>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err="1">
                          <a:solidFill>
                            <a:srgbClr val="0000FF"/>
                          </a:solidFill>
                          <a:effectLst/>
                        </a:rPr>
                        <a:t>mdr</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627693502"/>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r>
                        <a:rPr lang="en-US" sz="1000" u="none" strike="noStrike" dirty="0" err="1">
                          <a:effectLst/>
                        </a:rPr>
                        <a:t>ADaM</a:t>
                      </a:r>
                      <a:r>
                        <a:rPr lang="en-US" sz="1000" u="none" strike="noStrike" dirty="0">
                          <a:effectLst/>
                        </a:rPr>
                        <a:t> data</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1925950149"/>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reports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R Program</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61459635"/>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290061574"/>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adam</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r>
                        <a:rPr lang="en-US" sz="1000" u="none" strike="noStrike" dirty="0" err="1">
                          <a:effectLst/>
                        </a:rPr>
                        <a:t>ADaM</a:t>
                      </a:r>
                      <a:r>
                        <a:rPr lang="en-US" sz="1000" u="none" strike="noStrike" dirty="0">
                          <a:effectLst/>
                        </a:rPr>
                        <a:t> data</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423332125"/>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reports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R Program</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39983126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reports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515509636"/>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a:solidFill>
                            <a:srgbClr val="0000FF"/>
                          </a:solidFill>
                          <a:effectLst/>
                        </a:rPr>
                        <a:t>mdr</a:t>
                      </a:r>
                      <a:endParaRPr lang="en-US" sz="1000" b="0" i="1" u="none" strike="noStrike">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786829346"/>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graphs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Downloaded graphs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477432987"/>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tables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Downloaded tables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91593695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1" u="none" strike="noStrike" dirty="0">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narrative</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738184536"/>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data</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Derived Narrative datasets</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258697387"/>
                  </a:ext>
                </a:extLst>
              </a:tr>
              <a:tr h="157231">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templates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Narrative Template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886387290"/>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a:solidFill>
                            <a:srgbClr val="0000FF"/>
                          </a:solidFill>
                          <a:effectLst/>
                        </a:rPr>
                        <a:t> </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narratives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Narratives outputs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4086808641"/>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i="1" u="none" strike="noStrike" dirty="0" err="1">
                          <a:solidFill>
                            <a:srgbClr val="0000FF"/>
                          </a:solidFill>
                          <a:effectLst/>
                        </a:rPr>
                        <a:t>csr</a:t>
                      </a:r>
                      <a:endParaRPr lang="en-US" sz="1000" b="0" i="1"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843768578"/>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graphs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Downloaded graphs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3452420924"/>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listings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Downloaded listings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829405112"/>
                  </a:ext>
                </a:extLst>
              </a:tr>
              <a:tr h="157231">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 </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1" u="none" strike="noStrike">
                        <a:solidFill>
                          <a:srgbClr val="4472C4"/>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solidFill>
                            <a:srgbClr val="0000FF"/>
                          </a:solidFill>
                          <a:effectLst/>
                        </a:rPr>
                        <a:t> </a:t>
                      </a:r>
                      <a:endParaRPr lang="en-US" sz="1000" b="0" i="0" u="none" strike="noStrike" dirty="0">
                        <a:solidFill>
                          <a:srgbClr val="0000FF"/>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tables</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a:effectLst/>
                        </a:rPr>
                        <a:t> </a:t>
                      </a:r>
                      <a:endParaRPr lang="en-US" sz="1000" b="0" i="0" u="none" strike="noStrike">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tc>
                  <a:txBody>
                    <a:bodyPr/>
                    <a:lstStyle/>
                    <a:p>
                      <a:pPr algn="l" fontAlgn="b"/>
                      <a:r>
                        <a:rPr lang="en-US" sz="1000" u="none" strike="noStrike" dirty="0">
                          <a:effectLst/>
                        </a:rPr>
                        <a:t>Downloaded tables from MDH webpage</a:t>
                      </a:r>
                      <a:endParaRPr lang="en-US" sz="1000" b="0" i="0" u="none" strike="noStrike" dirty="0">
                        <a:solidFill>
                          <a:srgbClr val="000000"/>
                        </a:solidFill>
                        <a:effectLst/>
                        <a:latin typeface="Arial" panose="020B0604020202020204" pitchFamily="34" charset="0"/>
                      </a:endParaRPr>
                    </a:p>
                  </a:txBody>
                  <a:tcPr marL="5131" marR="5131" marT="5131" marB="0" anchor="b">
                    <a:solidFill>
                      <a:schemeClr val="accent1">
                        <a:lumMod val="40000"/>
                        <a:lumOff val="60000"/>
                      </a:schemeClr>
                    </a:solidFill>
                  </a:tcPr>
                </a:tc>
                <a:extLst>
                  <a:ext uri="{0D108BD9-81ED-4DB2-BD59-A6C34878D82A}">
                    <a16:rowId xmlns:a16="http://schemas.microsoft.com/office/drawing/2014/main" val="2324637950"/>
                  </a:ext>
                </a:extLst>
              </a:tr>
            </a:tbl>
          </a:graphicData>
        </a:graphic>
      </p:graphicFrame>
      <p:sp>
        <p:nvSpPr>
          <p:cNvPr id="12" name="TextBox 11">
            <a:extLst>
              <a:ext uri="{FF2B5EF4-FFF2-40B4-BE49-F238E27FC236}">
                <a16:creationId xmlns:a16="http://schemas.microsoft.com/office/drawing/2014/main" id="{A5C8FDAC-F044-A352-A38D-A5CB8484D9A2}"/>
              </a:ext>
            </a:extLst>
          </p:cNvPr>
          <p:cNvSpPr txBox="1"/>
          <p:nvPr/>
        </p:nvSpPr>
        <p:spPr>
          <a:xfrm>
            <a:off x="7845737" y="2306958"/>
            <a:ext cx="2676525" cy="923330"/>
          </a:xfrm>
          <a:prstGeom prst="rect">
            <a:avLst/>
          </a:prstGeom>
          <a:solidFill>
            <a:schemeClr val="bg2"/>
          </a:solidFill>
        </p:spPr>
        <p:txBody>
          <a:bodyPr wrap="square" rtlCol="0">
            <a:spAutoFit/>
          </a:bodyPr>
          <a:lstStyle/>
          <a:p>
            <a:r>
              <a:rPr lang="en-US" b="1" dirty="0">
                <a:solidFill>
                  <a:srgbClr val="FF9900"/>
                </a:solidFill>
              </a:rPr>
              <a:t>Only study level Statistical Programmer has access to </a:t>
            </a:r>
            <a:r>
              <a:rPr lang="en-US" b="1" dirty="0" err="1">
                <a:solidFill>
                  <a:srgbClr val="0000FF"/>
                </a:solidFill>
              </a:rPr>
              <a:t>crts</a:t>
            </a:r>
            <a:r>
              <a:rPr lang="en-US" b="1" dirty="0">
                <a:solidFill>
                  <a:srgbClr val="FF9900"/>
                </a:solidFill>
              </a:rPr>
              <a:t> folder</a:t>
            </a:r>
          </a:p>
        </p:txBody>
      </p:sp>
      <p:sp>
        <p:nvSpPr>
          <p:cNvPr id="13" name="TextBox 12">
            <a:extLst>
              <a:ext uri="{FF2B5EF4-FFF2-40B4-BE49-F238E27FC236}">
                <a16:creationId xmlns:a16="http://schemas.microsoft.com/office/drawing/2014/main" id="{786DE0E3-C96E-3711-F719-2E223B3D2CC9}"/>
              </a:ext>
            </a:extLst>
          </p:cNvPr>
          <p:cNvSpPr txBox="1"/>
          <p:nvPr/>
        </p:nvSpPr>
        <p:spPr>
          <a:xfrm>
            <a:off x="232996" y="3795346"/>
            <a:ext cx="2695575" cy="1754326"/>
          </a:xfrm>
          <a:prstGeom prst="rect">
            <a:avLst/>
          </a:prstGeom>
          <a:solidFill>
            <a:srgbClr val="E9EBF5"/>
          </a:solidFill>
        </p:spPr>
        <p:txBody>
          <a:bodyPr wrap="square" rtlCol="0">
            <a:spAutoFit/>
          </a:bodyPr>
          <a:lstStyle/>
          <a:p>
            <a:r>
              <a:rPr lang="en-US" b="1" dirty="0">
                <a:solidFill>
                  <a:srgbClr val="FF9900"/>
                </a:solidFill>
              </a:rPr>
              <a:t>Study level users like Medical, PV Physician, Statistician and Statistical Programmer have access to </a:t>
            </a:r>
            <a:r>
              <a:rPr lang="en-US" b="1" dirty="0" err="1">
                <a:solidFill>
                  <a:srgbClr val="0000FF"/>
                </a:solidFill>
              </a:rPr>
              <a:t>pgmanal</a:t>
            </a:r>
            <a:r>
              <a:rPr lang="en-US" b="1" dirty="0">
                <a:solidFill>
                  <a:srgbClr val="FF9900"/>
                </a:solidFill>
              </a:rPr>
              <a:t> and </a:t>
            </a:r>
            <a:r>
              <a:rPr lang="en-US" b="1" dirty="0">
                <a:solidFill>
                  <a:srgbClr val="0000FF"/>
                </a:solidFill>
              </a:rPr>
              <a:t>reports</a:t>
            </a:r>
            <a:r>
              <a:rPr lang="en-US" b="1" dirty="0">
                <a:solidFill>
                  <a:srgbClr val="FF9900"/>
                </a:solidFill>
              </a:rPr>
              <a:t> folders</a:t>
            </a:r>
          </a:p>
        </p:txBody>
      </p:sp>
      <p:pic>
        <p:nvPicPr>
          <p:cNvPr id="19" name="Picture 18">
            <a:extLst>
              <a:ext uri="{FF2B5EF4-FFF2-40B4-BE49-F238E27FC236}">
                <a16:creationId xmlns:a16="http://schemas.microsoft.com/office/drawing/2014/main" id="{5E74137C-8C5E-CB1A-4BB1-FF4CE4EFE020}"/>
              </a:ext>
            </a:extLst>
          </p:cNvPr>
          <p:cNvPicPr>
            <a:picLocks noChangeAspect="1"/>
          </p:cNvPicPr>
          <p:nvPr/>
        </p:nvPicPr>
        <p:blipFill>
          <a:blip r:embed="rId2"/>
          <a:stretch>
            <a:fillRect/>
          </a:stretch>
        </p:blipFill>
        <p:spPr>
          <a:xfrm>
            <a:off x="7845737" y="3297116"/>
            <a:ext cx="2676525" cy="1266825"/>
          </a:xfrm>
          <a:prstGeom prst="rect">
            <a:avLst/>
          </a:prstGeom>
        </p:spPr>
      </p:pic>
      <p:pic>
        <p:nvPicPr>
          <p:cNvPr id="21" name="Picture 20">
            <a:extLst>
              <a:ext uri="{FF2B5EF4-FFF2-40B4-BE49-F238E27FC236}">
                <a16:creationId xmlns:a16="http://schemas.microsoft.com/office/drawing/2014/main" id="{24772A52-C71A-6358-74AA-D8D95E61A2AF}"/>
              </a:ext>
            </a:extLst>
          </p:cNvPr>
          <p:cNvPicPr>
            <a:picLocks noChangeAspect="1"/>
          </p:cNvPicPr>
          <p:nvPr/>
        </p:nvPicPr>
        <p:blipFill>
          <a:blip r:embed="rId3"/>
          <a:stretch>
            <a:fillRect/>
          </a:stretch>
        </p:blipFill>
        <p:spPr>
          <a:xfrm>
            <a:off x="232996" y="5629624"/>
            <a:ext cx="2695575" cy="981075"/>
          </a:xfrm>
          <a:prstGeom prst="rect">
            <a:avLst/>
          </a:prstGeom>
        </p:spPr>
      </p:pic>
    </p:spTree>
    <p:extLst>
      <p:ext uri="{BB962C8B-B14F-4D97-AF65-F5344CB8AC3E}">
        <p14:creationId xmlns:p14="http://schemas.microsoft.com/office/powerpoint/2010/main" val="2715185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7432BA1C-2027-B665-8A1C-3959BED698D8}"/>
              </a:ext>
            </a:extLst>
          </p:cNvPr>
          <p:cNvSpPr txBox="1"/>
          <p:nvPr/>
        </p:nvSpPr>
        <p:spPr>
          <a:xfrm>
            <a:off x="10691446" y="5002823"/>
            <a:ext cx="1178169" cy="369332"/>
          </a:xfrm>
          <a:prstGeom prst="rect">
            <a:avLst/>
          </a:prstGeom>
          <a:noFill/>
        </p:spPr>
        <p:txBody>
          <a:bodyPr wrap="square" rtlCol="0">
            <a:spAutoFit/>
          </a:bodyPr>
          <a:lstStyle/>
          <a:p>
            <a:endParaRPr lang="en-US" dirty="0"/>
          </a:p>
        </p:txBody>
      </p:sp>
      <p:sp>
        <p:nvSpPr>
          <p:cNvPr id="24" name="Rectangle: Rounded Corners 23">
            <a:extLst>
              <a:ext uri="{FF2B5EF4-FFF2-40B4-BE49-F238E27FC236}">
                <a16:creationId xmlns:a16="http://schemas.microsoft.com/office/drawing/2014/main" id="{767CF4B2-4159-C666-0E0B-870FD37D36C8}"/>
              </a:ext>
            </a:extLst>
          </p:cNvPr>
          <p:cNvSpPr/>
          <p:nvPr/>
        </p:nvSpPr>
        <p:spPr>
          <a:xfrm>
            <a:off x="4071122" y="1301263"/>
            <a:ext cx="3560601" cy="168812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dirty="0" err="1"/>
              <a:t>antd</a:t>
            </a:r>
            <a:r>
              <a:rPr lang="en-US" dirty="0"/>
              <a:t>: </a:t>
            </a:r>
            <a:r>
              <a:rPr lang="en-US" sz="1600" dirty="0"/>
              <a:t>for UI development</a:t>
            </a:r>
            <a:endParaRPr lang="en-US" sz="1200" dirty="0"/>
          </a:p>
          <a:p>
            <a:r>
              <a:rPr lang="en-US" b="1" dirty="0"/>
              <a:t>react-table</a:t>
            </a:r>
            <a:r>
              <a:rPr lang="en-US" dirty="0"/>
              <a:t>: </a:t>
            </a:r>
            <a:r>
              <a:rPr lang="en-US" sz="1600" dirty="0"/>
              <a:t>for table development</a:t>
            </a:r>
            <a:endParaRPr lang="en-US" sz="1200" dirty="0"/>
          </a:p>
          <a:p>
            <a:r>
              <a:rPr lang="en-US" b="1" dirty="0" err="1"/>
              <a:t>plotly</a:t>
            </a:r>
            <a:r>
              <a:rPr lang="en-US" dirty="0"/>
              <a:t>: </a:t>
            </a:r>
            <a:r>
              <a:rPr lang="en-US" sz="1600" dirty="0"/>
              <a:t>for plot development</a:t>
            </a:r>
            <a:endParaRPr lang="en-US" altLang="zh-CN" sz="1200" dirty="0"/>
          </a:p>
          <a:p>
            <a:r>
              <a:rPr lang="en-US" b="1" dirty="0" err="1"/>
              <a:t>echarts</a:t>
            </a:r>
            <a:r>
              <a:rPr lang="en-US" dirty="0"/>
              <a:t>: </a:t>
            </a:r>
            <a:r>
              <a:rPr lang="en-US" sz="1600" dirty="0"/>
              <a:t>for plot development</a:t>
            </a:r>
            <a:endParaRPr lang="en-US" sz="1200" dirty="0"/>
          </a:p>
        </p:txBody>
      </p:sp>
      <p:sp>
        <p:nvSpPr>
          <p:cNvPr id="25" name="Rectangle: Rounded Corners 24">
            <a:extLst>
              <a:ext uri="{FF2B5EF4-FFF2-40B4-BE49-F238E27FC236}">
                <a16:creationId xmlns:a16="http://schemas.microsoft.com/office/drawing/2014/main" id="{DB4D30CB-843A-5DE8-CD2C-A207E624F2E0}"/>
              </a:ext>
            </a:extLst>
          </p:cNvPr>
          <p:cNvSpPr/>
          <p:nvPr/>
        </p:nvSpPr>
        <p:spPr>
          <a:xfrm>
            <a:off x="1281825" y="3924306"/>
            <a:ext cx="2743200" cy="1702770"/>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API generator</a:t>
            </a:r>
            <a:r>
              <a:rPr lang="en-US" dirty="0"/>
              <a:t>: </a:t>
            </a:r>
            <a:r>
              <a:rPr lang="en-US" dirty="0">
                <a:solidFill>
                  <a:srgbClr val="0000FF"/>
                </a:solidFill>
              </a:rPr>
              <a:t>Plumber</a:t>
            </a:r>
          </a:p>
          <a:p>
            <a:pPr algn="ctr"/>
            <a:r>
              <a:rPr lang="en-US" b="1" dirty="0"/>
              <a:t>R package</a:t>
            </a:r>
            <a:r>
              <a:rPr lang="en-US" dirty="0"/>
              <a:t>: haven, </a:t>
            </a:r>
            <a:r>
              <a:rPr lang="en-US" dirty="0" err="1"/>
              <a:t>dplyr</a:t>
            </a:r>
            <a:r>
              <a:rPr lang="en-US" dirty="0"/>
              <a:t>, </a:t>
            </a:r>
            <a:r>
              <a:rPr lang="en-US" dirty="0" err="1"/>
              <a:t>tidyr</a:t>
            </a:r>
            <a:r>
              <a:rPr lang="en-US" dirty="0"/>
              <a:t>, </a:t>
            </a:r>
            <a:r>
              <a:rPr lang="en-US" dirty="0" err="1"/>
              <a:t>stringr</a:t>
            </a:r>
            <a:r>
              <a:rPr lang="en-US" dirty="0"/>
              <a:t>, </a:t>
            </a:r>
            <a:r>
              <a:rPr lang="en-US" dirty="0" err="1"/>
              <a:t>rjson</a:t>
            </a:r>
            <a:r>
              <a:rPr lang="en-US" dirty="0"/>
              <a:t>, labelled, ggplot2, survival, </a:t>
            </a:r>
            <a:r>
              <a:rPr lang="en-US" dirty="0" err="1"/>
              <a:t>survminer</a:t>
            </a:r>
            <a:endParaRPr lang="en-US" dirty="0"/>
          </a:p>
        </p:txBody>
      </p:sp>
      <p:sp>
        <p:nvSpPr>
          <p:cNvPr id="26" name="Rectangle: Rounded Corners 25">
            <a:extLst>
              <a:ext uri="{FF2B5EF4-FFF2-40B4-BE49-F238E27FC236}">
                <a16:creationId xmlns:a16="http://schemas.microsoft.com/office/drawing/2014/main" id="{D226291E-0657-A9A3-F23D-A839BAFE77AA}"/>
              </a:ext>
            </a:extLst>
          </p:cNvPr>
          <p:cNvSpPr/>
          <p:nvPr/>
        </p:nvSpPr>
        <p:spPr>
          <a:xfrm>
            <a:off x="7690716" y="3924306"/>
            <a:ext cx="2743200" cy="163535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API generator</a:t>
            </a:r>
            <a:r>
              <a:rPr lang="en-US" dirty="0"/>
              <a:t>: </a:t>
            </a:r>
            <a:r>
              <a:rPr lang="en-US" dirty="0">
                <a:solidFill>
                  <a:srgbClr val="0000FF"/>
                </a:solidFill>
              </a:rPr>
              <a:t>Flask</a:t>
            </a:r>
          </a:p>
          <a:p>
            <a:pPr algn="ctr"/>
            <a:r>
              <a:rPr lang="en-US" b="1" dirty="0"/>
              <a:t>Python package</a:t>
            </a:r>
            <a:r>
              <a:rPr lang="en-US" dirty="0"/>
              <a:t>: pandas, docx, </a:t>
            </a:r>
            <a:r>
              <a:rPr lang="en-US" dirty="0" err="1"/>
              <a:t>pyreadstat</a:t>
            </a:r>
            <a:r>
              <a:rPr lang="en-US" dirty="0"/>
              <a:t>, re, </a:t>
            </a:r>
            <a:r>
              <a:rPr lang="en-US" dirty="0" err="1"/>
              <a:t>os</a:t>
            </a:r>
            <a:r>
              <a:rPr lang="en-US" dirty="0"/>
              <a:t>, math, matplotlib, </a:t>
            </a:r>
            <a:r>
              <a:rPr lang="en-US" dirty="0" err="1"/>
              <a:t>numpy</a:t>
            </a:r>
            <a:endParaRPr lang="en-US" dirty="0"/>
          </a:p>
        </p:txBody>
      </p:sp>
      <p:sp>
        <p:nvSpPr>
          <p:cNvPr id="28" name="TextBox 27">
            <a:extLst>
              <a:ext uri="{FF2B5EF4-FFF2-40B4-BE49-F238E27FC236}">
                <a16:creationId xmlns:a16="http://schemas.microsoft.com/office/drawing/2014/main" id="{086F0067-4ADE-B6BC-D243-680382CEF2D5}"/>
              </a:ext>
            </a:extLst>
          </p:cNvPr>
          <p:cNvSpPr txBox="1"/>
          <p:nvPr/>
        </p:nvSpPr>
        <p:spPr>
          <a:xfrm>
            <a:off x="4801336" y="3142005"/>
            <a:ext cx="2100171" cy="369332"/>
          </a:xfrm>
          <a:prstGeom prst="rect">
            <a:avLst/>
          </a:prstGeom>
          <a:noFill/>
        </p:spPr>
        <p:txBody>
          <a:bodyPr wrap="square" rtlCol="0">
            <a:spAutoFit/>
          </a:bodyPr>
          <a:lstStyle/>
          <a:p>
            <a:r>
              <a:rPr lang="en-US" dirty="0">
                <a:solidFill>
                  <a:schemeClr val="accent1">
                    <a:lumMod val="75000"/>
                  </a:schemeClr>
                </a:solidFill>
              </a:rPr>
              <a:t>Front End by </a:t>
            </a:r>
            <a:r>
              <a:rPr lang="en-US" b="1" dirty="0">
                <a:solidFill>
                  <a:srgbClr val="0000FF"/>
                </a:solidFill>
              </a:rPr>
              <a:t>React</a:t>
            </a:r>
          </a:p>
        </p:txBody>
      </p:sp>
      <p:sp>
        <p:nvSpPr>
          <p:cNvPr id="29" name="TextBox 28">
            <a:extLst>
              <a:ext uri="{FF2B5EF4-FFF2-40B4-BE49-F238E27FC236}">
                <a16:creationId xmlns:a16="http://schemas.microsoft.com/office/drawing/2014/main" id="{8338E14E-12CA-D875-8DFB-2EBB3A5E7A60}"/>
              </a:ext>
            </a:extLst>
          </p:cNvPr>
          <p:cNvSpPr txBox="1"/>
          <p:nvPr/>
        </p:nvSpPr>
        <p:spPr>
          <a:xfrm>
            <a:off x="1659281" y="5627076"/>
            <a:ext cx="2138529" cy="369332"/>
          </a:xfrm>
          <a:prstGeom prst="rect">
            <a:avLst/>
          </a:prstGeom>
          <a:noFill/>
        </p:spPr>
        <p:txBody>
          <a:bodyPr wrap="square" rtlCol="0">
            <a:spAutoFit/>
          </a:bodyPr>
          <a:lstStyle/>
          <a:p>
            <a:r>
              <a:rPr lang="en-US" dirty="0">
                <a:solidFill>
                  <a:schemeClr val="accent1">
                    <a:lumMod val="75000"/>
                  </a:schemeClr>
                </a:solidFill>
              </a:rPr>
              <a:t>Back End by </a:t>
            </a:r>
            <a:r>
              <a:rPr lang="en-US" b="1" dirty="0">
                <a:solidFill>
                  <a:srgbClr val="0000FF"/>
                </a:solidFill>
              </a:rPr>
              <a:t>R</a:t>
            </a:r>
          </a:p>
        </p:txBody>
      </p:sp>
      <p:sp>
        <p:nvSpPr>
          <p:cNvPr id="30" name="TextBox 29">
            <a:extLst>
              <a:ext uri="{FF2B5EF4-FFF2-40B4-BE49-F238E27FC236}">
                <a16:creationId xmlns:a16="http://schemas.microsoft.com/office/drawing/2014/main" id="{3A182A9D-611D-63CB-B0D8-3DA94DF336A9}"/>
              </a:ext>
            </a:extLst>
          </p:cNvPr>
          <p:cNvSpPr txBox="1"/>
          <p:nvPr/>
        </p:nvSpPr>
        <p:spPr>
          <a:xfrm>
            <a:off x="7954718" y="5556737"/>
            <a:ext cx="2215196" cy="369332"/>
          </a:xfrm>
          <a:prstGeom prst="rect">
            <a:avLst/>
          </a:prstGeom>
          <a:noFill/>
        </p:spPr>
        <p:txBody>
          <a:bodyPr wrap="square" rtlCol="0">
            <a:spAutoFit/>
          </a:bodyPr>
          <a:lstStyle/>
          <a:p>
            <a:r>
              <a:rPr lang="en-US" dirty="0">
                <a:solidFill>
                  <a:schemeClr val="accent1">
                    <a:lumMod val="75000"/>
                  </a:schemeClr>
                </a:solidFill>
              </a:rPr>
              <a:t>Back End by </a:t>
            </a:r>
            <a:r>
              <a:rPr lang="en-US" b="1" dirty="0">
                <a:solidFill>
                  <a:srgbClr val="0000FF"/>
                </a:solidFill>
              </a:rPr>
              <a:t>Python</a:t>
            </a:r>
          </a:p>
        </p:txBody>
      </p:sp>
      <p:sp>
        <p:nvSpPr>
          <p:cNvPr id="3" name="Title 1">
            <a:extLst>
              <a:ext uri="{FF2B5EF4-FFF2-40B4-BE49-F238E27FC236}">
                <a16:creationId xmlns:a16="http://schemas.microsoft.com/office/drawing/2014/main" id="{0BD96F70-184F-33D3-1299-9FAF6D5DB1D5}"/>
              </a:ext>
            </a:extLst>
          </p:cNvPr>
          <p:cNvSpPr txBox="1">
            <a:spLocks/>
          </p:cNvSpPr>
          <p:nvPr/>
        </p:nvSpPr>
        <p:spPr>
          <a:xfrm>
            <a:off x="183108" y="276061"/>
            <a:ext cx="10515600" cy="103022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altLang="zh-CN" dirty="0"/>
              <a:t>Overview of Front-end &amp; Back-end Technologies</a:t>
            </a:r>
            <a:endParaRPr lang="zh-CN" altLang="en-US" dirty="0"/>
          </a:p>
        </p:txBody>
      </p:sp>
      <p:pic>
        <p:nvPicPr>
          <p:cNvPr id="4" name="Picture 3">
            <a:extLst>
              <a:ext uri="{FF2B5EF4-FFF2-40B4-BE49-F238E27FC236}">
                <a16:creationId xmlns:a16="http://schemas.microsoft.com/office/drawing/2014/main" id="{AF5352A8-13B8-9370-63E9-AF8DB7D7A120}"/>
              </a:ext>
            </a:extLst>
          </p:cNvPr>
          <p:cNvPicPr>
            <a:picLocks noChangeAspect="1"/>
          </p:cNvPicPr>
          <p:nvPr/>
        </p:nvPicPr>
        <p:blipFill>
          <a:blip r:embed="rId2"/>
          <a:stretch>
            <a:fillRect/>
          </a:stretch>
        </p:blipFill>
        <p:spPr>
          <a:xfrm>
            <a:off x="2300901" y="1702198"/>
            <a:ext cx="1440211" cy="607756"/>
          </a:xfrm>
          <a:prstGeom prst="rect">
            <a:avLst/>
          </a:prstGeom>
        </p:spPr>
      </p:pic>
      <p:pic>
        <p:nvPicPr>
          <p:cNvPr id="10" name="Picture 9" descr="A picture containing text, sign, outdoor&#10;&#10;Description automatically generated">
            <a:extLst>
              <a:ext uri="{FF2B5EF4-FFF2-40B4-BE49-F238E27FC236}">
                <a16:creationId xmlns:a16="http://schemas.microsoft.com/office/drawing/2014/main" id="{DD94ABF7-5DA3-BD17-7991-264AD97F3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127" y="4223299"/>
            <a:ext cx="1475093" cy="1702770"/>
          </a:xfrm>
          <a:prstGeom prst="rect">
            <a:avLst/>
          </a:prstGeom>
        </p:spPr>
      </p:pic>
      <p:sp>
        <p:nvSpPr>
          <p:cNvPr id="13" name="Arrow: Down 12">
            <a:extLst>
              <a:ext uri="{FF2B5EF4-FFF2-40B4-BE49-F238E27FC236}">
                <a16:creationId xmlns:a16="http://schemas.microsoft.com/office/drawing/2014/main" id="{AAF0680A-8087-C9E1-3D4E-9AFE5BF1E553}"/>
              </a:ext>
            </a:extLst>
          </p:cNvPr>
          <p:cNvSpPr/>
          <p:nvPr/>
        </p:nvSpPr>
        <p:spPr>
          <a:xfrm>
            <a:off x="5832813" y="3569084"/>
            <a:ext cx="177719" cy="49682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4" name="Arrow: Down 13">
            <a:extLst>
              <a:ext uri="{FF2B5EF4-FFF2-40B4-BE49-F238E27FC236}">
                <a16:creationId xmlns:a16="http://schemas.microsoft.com/office/drawing/2014/main" id="{ADD9E1EE-8814-85CD-F8ED-85D05DEEB80D}"/>
              </a:ext>
            </a:extLst>
          </p:cNvPr>
          <p:cNvSpPr/>
          <p:nvPr/>
        </p:nvSpPr>
        <p:spPr>
          <a:xfrm rot="16200000">
            <a:off x="4493160" y="4665553"/>
            <a:ext cx="177719" cy="49682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15" name="Arrow: Down 14">
            <a:extLst>
              <a:ext uri="{FF2B5EF4-FFF2-40B4-BE49-F238E27FC236}">
                <a16:creationId xmlns:a16="http://schemas.microsoft.com/office/drawing/2014/main" id="{33A33F37-8A3C-75E0-CB13-06F8923453A8}"/>
              </a:ext>
            </a:extLst>
          </p:cNvPr>
          <p:cNvSpPr/>
          <p:nvPr/>
        </p:nvSpPr>
        <p:spPr>
          <a:xfrm rot="5400000">
            <a:off x="7137074" y="4665553"/>
            <a:ext cx="177719" cy="496821"/>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14848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7151</TotalTime>
  <Words>2071</Words>
  <Application>Microsoft Office PowerPoint</Application>
  <PresentationFormat>Widescreen</PresentationFormat>
  <Paragraphs>913</Paragraphs>
  <Slides>35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等线</vt:lpstr>
      <vt:lpstr>等线 Light</vt:lpstr>
      <vt:lpstr>Arial</vt:lpstr>
      <vt:lpstr>Office Theme</vt:lpstr>
      <vt:lpstr>Optimize decision-making efficiency and speed by performing exploratory analysis through the MedDRAH platform</vt:lpstr>
      <vt:lpstr>Our Needs</vt:lpstr>
      <vt:lpstr>Today’s Challenges</vt:lpstr>
      <vt:lpstr>What’s the MedDRAH</vt:lpstr>
      <vt:lpstr>The Concept of Technology Platform </vt:lpstr>
      <vt:lpstr>Folder Structure</vt:lpstr>
      <vt:lpstr>Access Control for Web Page</vt:lpstr>
      <vt:lpstr>Access Control for Remote Folder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Acknowledgement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Huadan</dc:creator>
  <cp:lastModifiedBy>Yan, Zhiping</cp:lastModifiedBy>
  <cp:revision>196</cp:revision>
  <dcterms:created xsi:type="dcterms:W3CDTF">2023-05-09T02:24:20Z</dcterms:created>
  <dcterms:modified xsi:type="dcterms:W3CDTF">2024-03-22T06:29:03Z</dcterms:modified>
</cp:coreProperties>
</file>